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8" r:id="rId20"/>
    <p:sldId id="289" r:id="rId21"/>
    <p:sldId id="297" r:id="rId22"/>
    <p:sldId id="298" r:id="rId23"/>
    <p:sldId id="294" r:id="rId24"/>
    <p:sldId id="295" r:id="rId25"/>
    <p:sldId id="296" r:id="rId26"/>
    <p:sldId id="275" r:id="rId27"/>
    <p:sldId id="292" r:id="rId28"/>
    <p:sldId id="277" r:id="rId29"/>
    <p:sldId id="278" r:id="rId30"/>
    <p:sldId id="279" r:id="rId31"/>
    <p:sldId id="280" r:id="rId32"/>
    <p:sldId id="281" r:id="rId33"/>
    <p:sldId id="282" r:id="rId34"/>
    <p:sldId id="283" r:id="rId35"/>
    <p:sldId id="284" r:id="rId36"/>
    <p:sldId id="285" r:id="rId37"/>
    <p:sldId id="286" r:id="rId38"/>
    <p:sldId id="287" r:id="rId39"/>
    <p:sldId id="293"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0080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5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01.03.2018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U:\PR\Дизайн\итоговое совещание директоров\zastavka.png"/>
          <p:cNvPicPr>
            <a:picLocks noChangeAspect="1" noChangeArrowheads="1"/>
          </p:cNvPicPr>
          <p:nvPr/>
        </p:nvPicPr>
        <p:blipFill>
          <a:blip r:embed="rId2" cstate="print"/>
          <a:srcRect/>
          <a:stretch>
            <a:fillRect/>
          </a:stretch>
        </p:blipFill>
        <p:spPr bwMode="auto">
          <a:xfrm>
            <a:off x="-230243" y="0"/>
            <a:ext cx="9374243"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229600" cy="1143000"/>
          </a:xfrm>
        </p:spPr>
        <p:txBody>
          <a:bodyPr>
            <a:normAutofit/>
          </a:bodyPr>
          <a:lstStyle/>
          <a:p>
            <a:r>
              <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Охват библиотечным обслуживанием </a:t>
            </a:r>
            <a:br>
              <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(средний охват по городским округам </a:t>
            </a:r>
            <a:r>
              <a:rPr lang="ru-RU" sz="2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26%)</a:t>
            </a:r>
            <a:endPar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1761538954"/>
              </p:ext>
            </p:extLst>
          </p:nvPr>
        </p:nvGraphicFramePr>
        <p:xfrm>
          <a:off x="500034" y="1643050"/>
          <a:ext cx="8199784" cy="4643470"/>
        </p:xfrm>
        <a:graphic>
          <a:graphicData uri="http://schemas.openxmlformats.org/drawingml/2006/table">
            <a:tbl>
              <a:tblPr>
                <a:tableStyleId>{5C22544A-7EE6-4342-B048-85BDC9FD1C3A}</a:tableStyleId>
              </a:tblPr>
              <a:tblGrid>
                <a:gridCol w="3195736">
                  <a:extLst>
                    <a:ext uri="{9D8B030D-6E8A-4147-A177-3AD203B41FA5}">
                      <a16:colId xmlns="" xmlns:a16="http://schemas.microsoft.com/office/drawing/2014/main" val="23534612"/>
                    </a:ext>
                  </a:extLst>
                </a:gridCol>
                <a:gridCol w="2564441">
                  <a:extLst>
                    <a:ext uri="{9D8B030D-6E8A-4147-A177-3AD203B41FA5}">
                      <a16:colId xmlns="" xmlns:a16="http://schemas.microsoft.com/office/drawing/2014/main" val="1948154112"/>
                    </a:ext>
                  </a:extLst>
                </a:gridCol>
                <a:gridCol w="2439607">
                  <a:extLst>
                    <a:ext uri="{9D8B030D-6E8A-4147-A177-3AD203B41FA5}">
                      <a16:colId xmlns="" xmlns:a16="http://schemas.microsoft.com/office/drawing/2014/main" val="3063996962"/>
                    </a:ext>
                  </a:extLst>
                </a:gridCol>
              </a:tblGrid>
              <a:tr h="4643470">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Жигулевск</a:t>
                      </a:r>
                    </a:p>
                    <a:p>
                      <a:pPr marL="108000" marR="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Кинель</a:t>
                      </a:r>
                    </a:p>
                    <a:p>
                      <a:pPr marL="108000" indent="0" algn="l" defTabSz="914400" rtl="0" eaLnBrk="1" fontAlgn="t" latinLnBrk="0" hangingPunct="1">
                        <a:buFont typeface="+mj-lt"/>
                        <a:buAutoNum type="arabicPeriod"/>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Октябрьск</a:t>
                      </a:r>
                    </a:p>
                    <a:p>
                      <a:pPr marL="108000" indent="0" algn="l" defTabSz="914400" rtl="0" eaLnBrk="1" fontAlgn="t" latinLnBrk="0" hangingPunct="1">
                        <a:buFont typeface="+mj-lt"/>
                        <a:buAutoNum type="arabicPeriod"/>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Отрадный</a:t>
                      </a:r>
                    </a:p>
                    <a:p>
                      <a:pPr marL="108000" marR="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Сызрань</a:t>
                      </a:r>
                    </a:p>
                    <a:p>
                      <a:pPr marL="342900" indent="-342900" algn="l" defTabSz="914400" rtl="0" eaLnBrk="1" fontAlgn="t" latinLnBrk="0" hangingPunct="1">
                        <a:buFont typeface="+mj-lt"/>
                        <a:buAutoNum type="arabicPeriod"/>
                      </a:pPr>
                      <a:endParaRPr lang="ru-RU" sz="16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endParaRPr lang="ru-RU" sz="16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Похвистнево</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Тольятти</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Чапаевск</a:t>
                      </a:r>
                    </a:p>
                    <a:p>
                      <a:pPr marL="342900" indent="-342900" algn="l" defTabSz="914400" rtl="0" eaLnBrk="1" fontAlgn="t" latinLnBrk="0" hangingPunct="1">
                        <a:buFont typeface="+mj-lt"/>
                        <a:buAutoNum type="arabicPeriod"/>
                      </a:pPr>
                      <a:endParaRPr lang="ru-RU" sz="16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endParaRPr lang="ru-RU" sz="1600" b="1"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Новокуйбышевск</a:t>
                      </a:r>
                    </a:p>
                    <a:p>
                      <a:pPr marL="342900" indent="-342900" algn="l" defTabSz="914400" rtl="0" eaLnBrk="1" fontAlgn="t" latinLnBrk="0" hangingPunct="1">
                        <a:buFont typeface="+mj-lt"/>
                        <a:buAutoNum type="arabicPeriod"/>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Самара</a:t>
                      </a:r>
                    </a:p>
                    <a:p>
                      <a:pPr marL="342900" indent="-342900" algn="l" defTabSz="914400" rtl="0" eaLnBrk="1" fontAlgn="t" latinLnBrk="0" hangingPunct="1">
                        <a:buFont typeface="+mj-lt"/>
                        <a:buAutoNum type="arabicPeriod"/>
                      </a:pPr>
                      <a:endParaRPr lang="ru-RU" sz="16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675972732"/>
              </p:ext>
            </p:extLst>
          </p:nvPr>
        </p:nvGraphicFramePr>
        <p:xfrm>
          <a:off x="500034" y="1285860"/>
          <a:ext cx="8225715" cy="37084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3149659">
                  <a:extLst>
                    <a:ext uri="{9D8B030D-6E8A-4147-A177-3AD203B41FA5}">
                      <a16:colId xmlns="" xmlns:a16="http://schemas.microsoft.com/office/drawing/2014/main" val="4162094061"/>
                    </a:ext>
                  </a:extLst>
                </a:gridCol>
                <a:gridCol w="2604085">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Более 30%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28</a:t>
                      </a:r>
                      <a:r>
                        <a:rPr lang="ru-RU" sz="1600" b="1" kern="1200" baseline="0" dirty="0" smtClean="0">
                          <a:solidFill>
                            <a:schemeClr val="tx1"/>
                          </a:solidFill>
                          <a:effectLst/>
                          <a:latin typeface="Times New Roman" pitchFamily="18" charset="0"/>
                          <a:ea typeface="Calibri"/>
                          <a:cs typeface="Times New Roman" pitchFamily="18" charset="0"/>
                        </a:rPr>
                        <a:t> - 30</a:t>
                      </a:r>
                      <a:r>
                        <a:rPr lang="ru-RU" sz="1600" b="1" kern="1200" dirty="0" smtClean="0">
                          <a:solidFill>
                            <a:schemeClr val="tx1"/>
                          </a:solidFill>
                          <a:effectLst/>
                          <a:latin typeface="Times New Roman" pitchFamily="18" charset="0"/>
                          <a:ea typeface="Calibri"/>
                          <a:cs typeface="Times New Roman" pitchFamily="18" charset="0"/>
                        </a:rPr>
                        <a:t>%</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Ниже 28%</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229600" cy="1143000"/>
          </a:xfrm>
        </p:spPr>
        <p:txBody>
          <a:bodyPr>
            <a:noAutofit/>
          </a:bodyPr>
          <a:lstStyle/>
          <a:p>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Охват библиотечным обслуживанием </a:t>
            </a:r>
            <a:b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(средний охват по муниципальным районам </a:t>
            </a: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46%) </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2967225901"/>
              </p:ext>
            </p:extLst>
          </p:nvPr>
        </p:nvGraphicFramePr>
        <p:xfrm>
          <a:off x="428596" y="1428736"/>
          <a:ext cx="8199784" cy="5074625"/>
        </p:xfrm>
        <a:graphic>
          <a:graphicData uri="http://schemas.openxmlformats.org/drawingml/2006/table">
            <a:tbl>
              <a:tblPr>
                <a:tableStyleId>{5C22544A-7EE6-4342-B048-85BDC9FD1C3A}</a:tableStyleId>
              </a:tblPr>
              <a:tblGrid>
                <a:gridCol w="2846205">
                  <a:extLst>
                    <a:ext uri="{9D8B030D-6E8A-4147-A177-3AD203B41FA5}">
                      <a16:colId xmlns="" xmlns:a16="http://schemas.microsoft.com/office/drawing/2014/main" val="23534612"/>
                    </a:ext>
                  </a:extLst>
                </a:gridCol>
                <a:gridCol w="2913972">
                  <a:extLst>
                    <a:ext uri="{9D8B030D-6E8A-4147-A177-3AD203B41FA5}">
                      <a16:colId xmlns="" xmlns:a16="http://schemas.microsoft.com/office/drawing/2014/main" val="1948154112"/>
                    </a:ext>
                  </a:extLst>
                </a:gridCol>
                <a:gridCol w="2439607">
                  <a:extLst>
                    <a:ext uri="{9D8B030D-6E8A-4147-A177-3AD203B41FA5}">
                      <a16:colId xmlns="" xmlns:a16="http://schemas.microsoft.com/office/drawing/2014/main" val="3063996962"/>
                    </a:ext>
                  </a:extLst>
                </a:gridCol>
              </a:tblGrid>
              <a:tr h="5074625">
                <a:tc>
                  <a:txBody>
                    <a:bodyPr/>
                    <a:lstStyle/>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Богатовский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Исаклински</a:t>
                      </a:r>
                      <a:r>
                        <a:rPr lang="ru-RU" sz="1600" b="1" u="none" strike="noStrike" dirty="0" err="1" smtClean="0">
                          <a:solidFill>
                            <a:srgbClr val="00B050"/>
                          </a:solidFill>
                          <a:effectLst/>
                          <a:latin typeface="Times New Roman" panose="02020603050405020304" pitchFamily="18" charset="0"/>
                          <a:cs typeface="Times New Roman" panose="02020603050405020304" pitchFamily="18" charset="0"/>
                        </a:rPr>
                        <a:t>й</a:t>
                      </a:r>
                      <a:endParaRPr lang="ru-RU" sz="16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600" b="1" u="none" strike="noStrike" dirty="0" err="1" smtClean="0">
                          <a:solidFill>
                            <a:srgbClr val="00B050"/>
                          </a:solidFill>
                          <a:effectLst/>
                          <a:latin typeface="Times New Roman" panose="02020603050405020304" pitchFamily="18" charset="0"/>
                          <a:cs typeface="Times New Roman" panose="02020603050405020304" pitchFamily="18" charset="0"/>
                        </a:rPr>
                        <a:t>Клявлинский</a:t>
                      </a:r>
                      <a:endParaRPr lang="ru-RU" sz="16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м.р. Красноармейский</a:t>
                      </a:r>
                      <a:endParaRPr lang="ru-RU" sz="16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м.р. Пестравский</a:t>
                      </a:r>
                      <a:endParaRPr lang="ru-RU" sz="16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Похвистневский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Приволжский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Челно-Вершинский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44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Шенталинский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44000" marR="0" indent="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600" b="1" u="none" strike="noStrike" dirty="0" err="1" smtClean="0">
                          <a:solidFill>
                            <a:srgbClr val="00B050"/>
                          </a:solidFill>
                          <a:effectLst/>
                          <a:latin typeface="Times New Roman" panose="02020603050405020304" pitchFamily="18" charset="0"/>
                          <a:cs typeface="Times New Roman" panose="02020603050405020304" pitchFamily="18" charset="0"/>
                        </a:rPr>
                        <a:t>Шигонский</a:t>
                      </a:r>
                      <a:endParaRPr lang="ru-RU" sz="16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6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i="0" u="none" strike="noStrike" dirty="0" smtClean="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Безенчукский</a:t>
                      </a:r>
                      <a:endPar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Большечерниговский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CC9900"/>
                          </a:solidFill>
                          <a:effectLst/>
                          <a:latin typeface="Times New Roman" panose="02020603050405020304" pitchFamily="18" charset="0"/>
                          <a:cs typeface="Times New Roman" panose="02020603050405020304" pitchFamily="18" charset="0"/>
                        </a:rPr>
                        <a:t>м.р. </a:t>
                      </a:r>
                      <a:r>
                        <a:rPr lang="ru-RU" sz="1600" b="1" u="none" strike="noStrike" dirty="0" err="1" smtClean="0">
                          <a:solidFill>
                            <a:srgbClr val="CC9900"/>
                          </a:solidFill>
                          <a:effectLst/>
                          <a:latin typeface="Times New Roman" panose="02020603050405020304" pitchFamily="18" charset="0"/>
                          <a:cs typeface="Times New Roman" panose="02020603050405020304" pitchFamily="18" charset="0"/>
                        </a:rPr>
                        <a:t>Кинель-Черкасский</a:t>
                      </a:r>
                      <a:endParaRPr lang="ru-RU" sz="1600" b="1"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Сызранский</a:t>
                      </a:r>
                      <a:endParaRPr lang="ru-RU" sz="16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Хворостянский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Елховский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Большеглушицкий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Камышлинский</a:t>
                      </a:r>
                      <a:endParaRPr lang="ru-RU" sz="16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Алексеевский </a:t>
                      </a:r>
                      <a:endParaRPr lang="ru-RU" sz="16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Борский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endParaRPr lang="ru-RU" sz="16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None/>
                      </a:pPr>
                      <a:endParaRPr lang="ru-RU" sz="1600" b="1" u="none" strike="noStrike" dirty="0" smtClean="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Кинельский</a:t>
                      </a: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FF0000"/>
                          </a:solidFill>
                          <a:effectLst/>
                          <a:latin typeface="Times New Roman" panose="02020603050405020304" pitchFamily="18" charset="0"/>
                          <a:cs typeface="Times New Roman" panose="02020603050405020304" pitchFamily="18" charset="0"/>
                        </a:rPr>
                        <a:t>м.р. </a:t>
                      </a:r>
                      <a:r>
                        <a:rPr lang="ru-RU" sz="1600" b="1" u="none" strike="noStrike" dirty="0" err="1" smtClean="0">
                          <a:solidFill>
                            <a:srgbClr val="FF0000"/>
                          </a:solidFill>
                          <a:effectLst/>
                          <a:latin typeface="Times New Roman" panose="02020603050405020304" pitchFamily="18" charset="0"/>
                          <a:cs typeface="Times New Roman" panose="02020603050405020304" pitchFamily="18" charset="0"/>
                        </a:rPr>
                        <a:t>Кошкинский</a:t>
                      </a:r>
                      <a:endParaRPr lang="ru-RU" sz="1600" b="1" i="0"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Красноярский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FF0000"/>
                          </a:solidFill>
                          <a:effectLst/>
                          <a:latin typeface="Times New Roman" panose="02020603050405020304" pitchFamily="18" charset="0"/>
                          <a:cs typeface="Times New Roman" panose="02020603050405020304" pitchFamily="18" charset="0"/>
                        </a:rPr>
                        <a:t>м.р. Нефтегорский</a:t>
                      </a:r>
                      <a:endParaRPr lang="ru-RU" sz="1600" b="1" i="0"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FF0000"/>
                          </a:solidFill>
                          <a:effectLst/>
                          <a:latin typeface="Times New Roman" panose="02020603050405020304" pitchFamily="18" charset="0"/>
                          <a:cs typeface="Times New Roman" panose="02020603050405020304" pitchFamily="18" charset="0"/>
                        </a:rPr>
                        <a:t>м.р.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FF0000"/>
                          </a:solidFill>
                          <a:effectLst/>
                          <a:latin typeface="Times New Roman" panose="02020603050405020304" pitchFamily="18" charset="0"/>
                          <a:cs typeface="Times New Roman" panose="02020603050405020304" pitchFamily="18" charset="0"/>
                        </a:rPr>
                        <a:t>м.р.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None/>
                      </a:pP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6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3541817144"/>
              </p:ext>
            </p:extLst>
          </p:nvPr>
        </p:nvGraphicFramePr>
        <p:xfrm>
          <a:off x="428596" y="1071546"/>
          <a:ext cx="8215370" cy="37084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61626">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Более 50 %</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46-50%</a:t>
                      </a: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Менее 46 %</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572008"/>
            <a:ext cx="1285884" cy="1874030"/>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229600" cy="1143000"/>
          </a:xfrm>
        </p:spPr>
        <p:txBody>
          <a:bodyPr>
            <a:normAutofit fontScale="90000"/>
          </a:bodyPr>
          <a:lstStyle/>
          <a:p>
            <a:r>
              <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Средняя читаемость по городских округах</a:t>
            </a:r>
            <a:br>
              <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(средняя читаемость по городским округам </a:t>
            </a:r>
            <a:r>
              <a:rPr lang="ru-RU" sz="2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20,8)</a:t>
            </a:r>
            <a:endPar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2052652616"/>
              </p:ext>
            </p:extLst>
          </p:nvPr>
        </p:nvGraphicFramePr>
        <p:xfrm>
          <a:off x="571472" y="1535330"/>
          <a:ext cx="8199784" cy="5036942"/>
        </p:xfrm>
        <a:graphic>
          <a:graphicData uri="http://schemas.openxmlformats.org/drawingml/2006/table">
            <a:tbl>
              <a:tblPr>
                <a:tableStyleId>{5C22544A-7EE6-4342-B048-85BDC9FD1C3A}</a:tableStyleId>
              </a:tblPr>
              <a:tblGrid>
                <a:gridCol w="2846205">
                  <a:extLst>
                    <a:ext uri="{9D8B030D-6E8A-4147-A177-3AD203B41FA5}">
                      <a16:colId xmlns="" xmlns:a16="http://schemas.microsoft.com/office/drawing/2014/main" val="23534612"/>
                    </a:ext>
                  </a:extLst>
                </a:gridCol>
                <a:gridCol w="2913972">
                  <a:extLst>
                    <a:ext uri="{9D8B030D-6E8A-4147-A177-3AD203B41FA5}">
                      <a16:colId xmlns="" xmlns:a16="http://schemas.microsoft.com/office/drawing/2014/main" val="1948154112"/>
                    </a:ext>
                  </a:extLst>
                </a:gridCol>
                <a:gridCol w="2439607">
                  <a:extLst>
                    <a:ext uri="{9D8B030D-6E8A-4147-A177-3AD203B41FA5}">
                      <a16:colId xmlns="" xmlns:a16="http://schemas.microsoft.com/office/drawing/2014/main" val="3063996962"/>
                    </a:ext>
                  </a:extLst>
                </a:gridCol>
              </a:tblGrid>
              <a:tr h="5036942">
                <a:tc>
                  <a:txBody>
                    <a:bodyPr/>
                    <a:lstStyle/>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8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44000" marR="0" indent="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Новокуйбышевск</a:t>
                      </a:r>
                    </a:p>
                    <a:p>
                      <a:pPr marL="144000" indent="0" algn="l" defTabSz="914400" rtl="0" eaLnBrk="1" fontAlgn="t" latinLnBrk="0" hangingPunct="1">
                        <a:buFont typeface="+mj-lt"/>
                        <a:buAutoNum type="arabicPeriod"/>
                      </a:pPr>
                      <a:r>
                        <a:rPr lang="ru-RU" sz="18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Отрадный</a:t>
                      </a:r>
                    </a:p>
                    <a:p>
                      <a:pPr marL="144000" marR="0" indent="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Сызрань</a:t>
                      </a:r>
                    </a:p>
                    <a:p>
                      <a:pPr marL="342900" indent="-342900" algn="l" defTabSz="914400" rtl="0" eaLnBrk="1" fontAlgn="t" latinLnBrk="0" hangingPunct="1">
                        <a:buFont typeface="+mj-lt"/>
                        <a:buAutoNum type="arabicPeriod"/>
                      </a:pPr>
                      <a:endParaRPr lang="ru-RU" sz="18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ru-RU" sz="1800" kern="1200" dirty="0" smtClean="0">
                        <a:solidFill>
                          <a:schemeClr val="dk1"/>
                        </a:solidFill>
                        <a:latin typeface="+mn-lt"/>
                        <a:ea typeface="+mn-ea"/>
                        <a:cs typeface="+mn-cs"/>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8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a:t>
                      </a:r>
                      <a:r>
                        <a:rPr lang="ru-RU" sz="18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Кинель</a:t>
                      </a:r>
                      <a:endParaRPr lang="ru-RU" sz="18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Тольятти</a:t>
                      </a:r>
                    </a:p>
                    <a:p>
                      <a:pPr marL="342900" indent="-342900" algn="l" defTabSz="914400" rtl="0" eaLnBrk="1" fontAlgn="t" latinLnBrk="0" hangingPunct="1">
                        <a:buFont typeface="+mj-lt"/>
                        <a:buAutoNum type="arabicPeriod"/>
                      </a:pPr>
                      <a:r>
                        <a:rPr lang="ru-RU" sz="18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Октябрьск</a:t>
                      </a:r>
                    </a:p>
                    <a:p>
                      <a:pPr marL="342900" indent="-342900" algn="l" defTabSz="914400" rtl="0" eaLnBrk="1" fontAlgn="t" latinLnBrk="0" hangingPunct="1">
                        <a:buFont typeface="+mj-lt"/>
                        <a:buAutoNum type="arabicPeriod"/>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Чапаевск</a:t>
                      </a:r>
                    </a:p>
                    <a:p>
                      <a:pPr marL="342900" indent="-342900" algn="l" defTabSz="914400" rtl="0" eaLnBrk="1" fontAlgn="t" latinLnBrk="0" hangingPunct="1">
                        <a:buFont typeface="+mj-lt"/>
                        <a:buAutoNum type="arabicPeriod"/>
                      </a:pPr>
                      <a:endParaRPr lang="ru-RU" sz="1800" b="1"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Жигулевск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Похвистнево</a:t>
                      </a:r>
                    </a:p>
                    <a:p>
                      <a:pPr marL="342900" indent="-342900" algn="l" defTabSz="914400" rtl="0" eaLnBrk="1" fontAlgn="t" latinLnBrk="0" hangingPunct="1">
                        <a:buFont typeface="+mj-lt"/>
                        <a:buAutoNum type="arabicPeriod"/>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Самара</a:t>
                      </a:r>
                    </a:p>
                    <a:p>
                      <a:pPr marL="342900" indent="-342900" algn="l" defTabSz="914400" rtl="0" eaLnBrk="1" fontAlgn="t" latinLnBrk="0" hangingPunct="1">
                        <a:buFont typeface="+mj-lt"/>
                        <a:buNone/>
                      </a:pPr>
                      <a:endParaRPr lang="ru-RU" sz="18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None/>
                      </a:pPr>
                      <a:endParaRPr lang="ru-RU" sz="18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4254292746"/>
              </p:ext>
            </p:extLst>
          </p:nvPr>
        </p:nvGraphicFramePr>
        <p:xfrm>
          <a:off x="571472" y="1142984"/>
          <a:ext cx="8225715" cy="37084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Более 23,5</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20,8</a:t>
                      </a:r>
                      <a:r>
                        <a:rPr lang="ru-RU" sz="1600" b="1" kern="1200" baseline="0" dirty="0" smtClean="0">
                          <a:solidFill>
                            <a:schemeClr val="tx1"/>
                          </a:solidFill>
                          <a:effectLst/>
                          <a:latin typeface="Times New Roman" pitchFamily="18" charset="0"/>
                          <a:ea typeface="Calibri"/>
                          <a:cs typeface="Times New Roman" pitchFamily="18" charset="0"/>
                        </a:rPr>
                        <a:t> – 23,5</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Менее 20,8</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736668" cy="1143000"/>
          </a:xfrm>
        </p:spPr>
        <p:txBody>
          <a:bodyPr>
            <a:noAutofit/>
          </a:bodyPr>
          <a:lstStyle/>
          <a:p>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Средняя читаемость по муниципальным районам</a:t>
            </a:r>
            <a:b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(средняя читаемость по муниципальным районам - 22,8</a:t>
            </a: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a:t>
            </a:r>
            <a:endParaRPr lang="ru-RU" sz="2400" b="1" dirty="0">
              <a:solidFill>
                <a:srgbClr val="008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2536867623"/>
              </p:ext>
            </p:extLst>
          </p:nvPr>
        </p:nvGraphicFramePr>
        <p:xfrm>
          <a:off x="428596" y="1739817"/>
          <a:ext cx="8199784" cy="4832455"/>
        </p:xfrm>
        <a:graphic>
          <a:graphicData uri="http://schemas.openxmlformats.org/drawingml/2006/table">
            <a:tbl>
              <a:tblPr>
                <a:tableStyleId>{5C22544A-7EE6-4342-B048-85BDC9FD1C3A}</a:tableStyleId>
              </a:tblPr>
              <a:tblGrid>
                <a:gridCol w="3000396">
                  <a:extLst>
                    <a:ext uri="{9D8B030D-6E8A-4147-A177-3AD203B41FA5}">
                      <a16:colId xmlns="" xmlns:a16="http://schemas.microsoft.com/office/drawing/2014/main" val="23534612"/>
                    </a:ext>
                  </a:extLst>
                </a:gridCol>
                <a:gridCol w="2753739">
                  <a:extLst>
                    <a:ext uri="{9D8B030D-6E8A-4147-A177-3AD203B41FA5}">
                      <a16:colId xmlns="" xmlns:a16="http://schemas.microsoft.com/office/drawing/2014/main" val="1948154112"/>
                    </a:ext>
                  </a:extLst>
                </a:gridCol>
                <a:gridCol w="2445649">
                  <a:extLst>
                    <a:ext uri="{9D8B030D-6E8A-4147-A177-3AD203B41FA5}">
                      <a16:colId xmlns="" xmlns:a16="http://schemas.microsoft.com/office/drawing/2014/main" val="3063996962"/>
                    </a:ext>
                  </a:extLst>
                </a:gridCol>
              </a:tblGrid>
              <a:tr h="4832455">
                <a:tc>
                  <a:txBody>
                    <a:bodyPr/>
                    <a:lstStyle/>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endPar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Алексеевский </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Богатовский</a:t>
                      </a: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 </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Большечерниговский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Исаклинский</a:t>
                      </a:r>
                      <a:endPar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Клявлинский</a:t>
                      </a:r>
                      <a:endPar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Красноармейский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Красноярский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Похвистневский</a:t>
                      </a:r>
                      <a:endPar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Приволжский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Челно-Вершинский</a:t>
                      </a:r>
                      <a:endPar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50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Шигонский</a:t>
                      </a:r>
                      <a:endParaRPr lang="ru-RU" sz="15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endParaRPr lang="ru-RU" sz="1500" b="1" u="none" strike="noStrike" dirty="0" smtClean="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500" b="1"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dirty="0" smtClean="0">
                          <a:solidFill>
                            <a:srgbClr val="CC9900"/>
                          </a:solidFill>
                          <a:effectLst/>
                          <a:latin typeface="Times New Roman" panose="02020603050405020304" pitchFamily="18" charset="0"/>
                          <a:cs typeface="Times New Roman" panose="02020603050405020304" pitchFamily="18" charset="0"/>
                        </a:rPr>
                        <a:t>м.р.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dirty="0" smtClean="0">
                          <a:solidFill>
                            <a:srgbClr val="00B050"/>
                          </a:solidFill>
                          <a:effectLst/>
                          <a:latin typeface="Times New Roman" panose="02020603050405020304" pitchFamily="18" charset="0"/>
                          <a:cs typeface="Times New Roman" panose="02020603050405020304" pitchFamily="18" charset="0"/>
                        </a:rPr>
                        <a:t>м.р. Безенчукский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500" b="1" u="none" strike="noStrike" dirty="0" err="1" smtClean="0">
                          <a:solidFill>
                            <a:srgbClr val="00B050"/>
                          </a:solidFill>
                          <a:effectLst/>
                          <a:latin typeface="Times New Roman" panose="02020603050405020304" pitchFamily="18" charset="0"/>
                          <a:cs typeface="Times New Roman" panose="02020603050405020304" pitchFamily="18" charset="0"/>
                        </a:rPr>
                        <a:t>Кинель-Черкасский</a:t>
                      </a:r>
                      <a:endParaRPr lang="ru-RU" sz="15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5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5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5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5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a:t>
                      </a:r>
                      <a:r>
                        <a:rPr lang="ru-RU" sz="1500" b="1" u="none" strike="noStrike" kern="1200" baseline="0" dirty="0" smtClean="0">
                          <a:solidFill>
                            <a:srgbClr val="FF0000"/>
                          </a:solidFill>
                          <a:effectLst/>
                          <a:latin typeface="Times New Roman" panose="02020603050405020304" pitchFamily="18" charset="0"/>
                          <a:ea typeface="+mn-ea"/>
                          <a:cs typeface="Times New Roman" panose="02020603050405020304" pitchFamily="18" charset="0"/>
                        </a:rPr>
                        <a:t> </a:t>
                      </a:r>
                      <a:r>
                        <a:rPr lang="ru-RU" sz="15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Большеглушицкий</a:t>
                      </a:r>
                      <a:endPar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Елховский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Камышлинский</a:t>
                      </a:r>
                      <a:endPar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Кинельский</a:t>
                      </a:r>
                      <a:endPar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dirty="0" smtClean="0">
                          <a:solidFill>
                            <a:srgbClr val="FF0000"/>
                          </a:solidFill>
                          <a:effectLst/>
                          <a:latin typeface="Times New Roman" panose="02020603050405020304" pitchFamily="18" charset="0"/>
                          <a:cs typeface="Times New Roman" panose="02020603050405020304" pitchFamily="18" charset="0"/>
                        </a:rPr>
                        <a:t>м.р. </a:t>
                      </a:r>
                      <a:r>
                        <a:rPr lang="ru-RU" sz="1500" b="1" u="none" strike="noStrike" dirty="0" err="1" smtClean="0">
                          <a:solidFill>
                            <a:srgbClr val="FF0000"/>
                          </a:solidFill>
                          <a:effectLst/>
                          <a:latin typeface="Times New Roman" panose="02020603050405020304" pitchFamily="18" charset="0"/>
                          <a:cs typeface="Times New Roman" panose="02020603050405020304" pitchFamily="18" charset="0"/>
                        </a:rPr>
                        <a:t>Кошкинский</a:t>
                      </a:r>
                      <a:endParaRPr lang="ru-RU" sz="1500" b="1" i="0"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dirty="0" smtClean="0">
                          <a:solidFill>
                            <a:srgbClr val="FF0000"/>
                          </a:solidFill>
                          <a:effectLst/>
                          <a:latin typeface="Times New Roman" panose="02020603050405020304" pitchFamily="18" charset="0"/>
                          <a:cs typeface="Times New Roman" panose="02020603050405020304" pitchFamily="18" charset="0"/>
                        </a:rPr>
                        <a:t>м.р. Нефтегорский</a:t>
                      </a:r>
                      <a:endParaRPr lang="ru-RU" sz="1500" b="1" i="0"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dirty="0" smtClean="0">
                          <a:solidFill>
                            <a:srgbClr val="FF0000"/>
                          </a:solidFill>
                          <a:effectLst/>
                          <a:latin typeface="Times New Roman" panose="02020603050405020304" pitchFamily="18" charset="0"/>
                          <a:cs typeface="Times New Roman" panose="02020603050405020304" pitchFamily="18" charset="0"/>
                        </a:rPr>
                        <a:t>м.р.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Хворостянский</a:t>
                      </a:r>
                      <a:endPar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5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Шенталинский</a:t>
                      </a:r>
                      <a:endPar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kern="1200" dirty="0" smtClean="0">
                          <a:solidFill>
                            <a:srgbClr val="CC9900"/>
                          </a:solidFill>
                          <a:latin typeface="Times New Roman" pitchFamily="18" charset="0"/>
                          <a:ea typeface="+mn-ea"/>
                          <a:cs typeface="Times New Roman" pitchFamily="18" charset="0"/>
                        </a:rPr>
                        <a:t>м.р. </a:t>
                      </a:r>
                      <a:r>
                        <a:rPr lang="ru-RU" sz="1500" b="1" kern="1200" dirty="0" err="1" smtClean="0">
                          <a:solidFill>
                            <a:srgbClr val="CC9900"/>
                          </a:solidFill>
                          <a:latin typeface="Times New Roman" pitchFamily="18" charset="0"/>
                          <a:ea typeface="+mn-ea"/>
                          <a:cs typeface="Times New Roman" pitchFamily="18" charset="0"/>
                        </a:rPr>
                        <a:t>Пестравский</a:t>
                      </a:r>
                      <a:endParaRPr lang="ru-RU" sz="1500" b="1" kern="1200" dirty="0" smtClean="0">
                        <a:solidFill>
                          <a:srgbClr val="CC9900"/>
                        </a:solidFill>
                        <a:latin typeface="Times New Roman" pitchFamily="18" charset="0"/>
                        <a:ea typeface="+mn-ea"/>
                        <a:cs typeface="Times New Roman"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kern="1200" dirty="0" smtClean="0">
                          <a:solidFill>
                            <a:srgbClr val="CC9900"/>
                          </a:solidFill>
                          <a:latin typeface="Times New Roman" pitchFamily="18" charset="0"/>
                          <a:ea typeface="+mn-ea"/>
                          <a:cs typeface="Times New Roman" pitchFamily="18" charset="0"/>
                        </a:rPr>
                        <a:t>м.р. Сызранский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500" b="1" kern="1200" dirty="0" smtClean="0">
                          <a:solidFill>
                            <a:srgbClr val="00B050"/>
                          </a:solidFill>
                          <a:latin typeface="Times New Roman" pitchFamily="18" charset="0"/>
                          <a:ea typeface="+mn-ea"/>
                          <a:cs typeface="Times New Roman" pitchFamily="18" charset="0"/>
                        </a:rPr>
                        <a:t>м.р.</a:t>
                      </a:r>
                      <a:r>
                        <a:rPr lang="ru-RU" sz="1500" b="1" kern="1200" baseline="0" dirty="0" smtClean="0">
                          <a:solidFill>
                            <a:srgbClr val="00B050"/>
                          </a:solidFill>
                          <a:latin typeface="Times New Roman" pitchFamily="18" charset="0"/>
                          <a:ea typeface="+mn-ea"/>
                          <a:cs typeface="Times New Roman" pitchFamily="18" charset="0"/>
                        </a:rPr>
                        <a:t> </a:t>
                      </a:r>
                      <a:r>
                        <a:rPr lang="ru-RU" sz="1500" b="1" kern="1200" dirty="0" err="1" smtClean="0">
                          <a:solidFill>
                            <a:srgbClr val="00B050"/>
                          </a:solidFill>
                          <a:latin typeface="Times New Roman" pitchFamily="18" charset="0"/>
                          <a:ea typeface="+mn-ea"/>
                          <a:cs typeface="Times New Roman" pitchFamily="18" charset="0"/>
                        </a:rPr>
                        <a:t>Борский</a:t>
                      </a:r>
                      <a:endParaRPr lang="ru-RU" sz="1500" b="1" kern="1200" dirty="0" smtClean="0">
                        <a:solidFill>
                          <a:srgbClr val="00B050"/>
                        </a:solidFill>
                        <a:latin typeface="Times New Roman" pitchFamily="18" charset="0"/>
                        <a:ea typeface="+mn-ea"/>
                        <a:cs typeface="Times New Roman"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330039619"/>
              </p:ext>
            </p:extLst>
          </p:nvPr>
        </p:nvGraphicFramePr>
        <p:xfrm>
          <a:off x="428596" y="1357298"/>
          <a:ext cx="8225715" cy="37084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Более 23,0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22,8 – 23,0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Менее 22,8</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500958" y="5098660"/>
            <a:ext cx="1071570" cy="1561692"/>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229600" cy="1143000"/>
          </a:xfrm>
        </p:spPr>
        <p:txBody>
          <a:bodyPr>
            <a:normAutofit fontScale="90000"/>
          </a:bodyPr>
          <a:lstStyle/>
          <a:p>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Средняя посещаемость по городским округам</a:t>
            </a:r>
            <a:b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(средняя посещаемость по городским округам - 7,5)</a:t>
            </a: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3892706830"/>
              </p:ext>
            </p:extLst>
          </p:nvPr>
        </p:nvGraphicFramePr>
        <p:xfrm>
          <a:off x="428596" y="1490706"/>
          <a:ext cx="8199784" cy="4867252"/>
        </p:xfrm>
        <a:graphic>
          <a:graphicData uri="http://schemas.openxmlformats.org/drawingml/2006/table">
            <a:tbl>
              <a:tblPr>
                <a:tableStyleId>{5C22544A-7EE6-4342-B048-85BDC9FD1C3A}</a:tableStyleId>
              </a:tblPr>
              <a:tblGrid>
                <a:gridCol w="3071834">
                  <a:extLst>
                    <a:ext uri="{9D8B030D-6E8A-4147-A177-3AD203B41FA5}">
                      <a16:colId xmlns="" xmlns:a16="http://schemas.microsoft.com/office/drawing/2014/main" val="23534612"/>
                    </a:ext>
                  </a:extLst>
                </a:gridCol>
                <a:gridCol w="2688343">
                  <a:extLst>
                    <a:ext uri="{9D8B030D-6E8A-4147-A177-3AD203B41FA5}">
                      <a16:colId xmlns="" xmlns:a16="http://schemas.microsoft.com/office/drawing/2014/main" val="1948154112"/>
                    </a:ext>
                  </a:extLst>
                </a:gridCol>
                <a:gridCol w="2439607">
                  <a:extLst>
                    <a:ext uri="{9D8B030D-6E8A-4147-A177-3AD203B41FA5}">
                      <a16:colId xmlns="" xmlns:a16="http://schemas.microsoft.com/office/drawing/2014/main" val="3063996962"/>
                    </a:ext>
                  </a:extLst>
                </a:gridCol>
              </a:tblGrid>
              <a:tr h="4867252">
                <a:tc>
                  <a:txBody>
                    <a:bodyPr/>
                    <a:lstStyle/>
                    <a:p>
                      <a:pPr marL="342900" indent="-342900" algn="l" defTabSz="914400" rtl="0" eaLnBrk="1" fontAlgn="t" latinLnBrk="0" hangingPunct="1">
                        <a:buFont typeface="+mj-lt"/>
                        <a:buAutoNum type="arabicPeriod"/>
                      </a:pPr>
                      <a:endParaRPr lang="ru-RU" sz="18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522900" indent="-342900" algn="l" defTabSz="914400" rtl="0" eaLnBrk="1" fontAlgn="t" latinLnBrk="0" hangingPunct="1">
                        <a:buFont typeface="+mj-lt"/>
                        <a:buAutoNum type="arabicPeriod"/>
                      </a:pPr>
                      <a:r>
                        <a:rPr lang="ru-RU" sz="18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Новокуйбышевск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indent="-342900" algn="l" defTabSz="914400" rtl="0" eaLnBrk="1" fontAlgn="t" latinLnBrk="0" hangingPunct="1">
                        <a:buFont typeface="+mj-lt"/>
                        <a:buAutoNum type="arabicPeriod"/>
                      </a:pPr>
                      <a:endParaRPr lang="ru-RU" sz="18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Октябрьск</a:t>
                      </a:r>
                    </a:p>
                    <a:p>
                      <a:pPr marL="342900" indent="-342900" algn="l" defTabSz="914400" rtl="0" eaLnBrk="1" fontAlgn="t" latinLnBrk="0" hangingPunct="1">
                        <a:buFont typeface="+mj-lt"/>
                        <a:buAutoNum type="arabicPeriod"/>
                      </a:pPr>
                      <a:r>
                        <a:rPr lang="ru-RU" sz="18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Отрадный</a:t>
                      </a:r>
                    </a:p>
                    <a:p>
                      <a:pPr marL="342900" indent="-342900" algn="l" defTabSz="914400" rtl="0" eaLnBrk="1" fontAlgn="t" latinLnBrk="0" hangingPunct="1">
                        <a:buFont typeface="+mj-lt"/>
                        <a:buAutoNum type="arabicPeriod"/>
                      </a:pPr>
                      <a:r>
                        <a:rPr lang="ru-RU" sz="18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Тольятти</a:t>
                      </a:r>
                    </a:p>
                    <a:p>
                      <a:pPr marL="342900" indent="-342900" algn="l" defTabSz="914400" rtl="0" eaLnBrk="1" fontAlgn="t" latinLnBrk="0" hangingPunct="1">
                        <a:buFont typeface="+mj-lt"/>
                        <a:buNone/>
                      </a:pPr>
                      <a:endParaRPr lang="ru-RU" sz="18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Жигулевск</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a:t>
                      </a:r>
                      <a:r>
                        <a:rPr lang="ru-RU" sz="18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Кинель</a:t>
                      </a:r>
                      <a:endPar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Самара</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Похвистнево</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Чапаевск</a:t>
                      </a:r>
                    </a:p>
                    <a:p>
                      <a:pPr marL="342900" indent="-342900" algn="l" defTabSz="914400" rtl="0" eaLnBrk="1" fontAlgn="t" latinLnBrk="0" hangingPunct="1">
                        <a:buFont typeface="+mj-lt"/>
                        <a:buAutoNum type="arabicPeriod"/>
                      </a:pPr>
                      <a:r>
                        <a:rPr lang="ru-RU" sz="18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Сызрань</a:t>
                      </a:r>
                    </a:p>
                    <a:p>
                      <a:pPr marL="342900" indent="-342900" algn="l" defTabSz="914400" rtl="0" eaLnBrk="1" fontAlgn="t" latinLnBrk="0" hangingPunct="1">
                        <a:buFont typeface="+mj-lt"/>
                        <a:buAutoNum type="arabicPeriod"/>
                      </a:pP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898793562"/>
              </p:ext>
            </p:extLst>
          </p:nvPr>
        </p:nvGraphicFramePr>
        <p:xfrm>
          <a:off x="428596" y="1142984"/>
          <a:ext cx="8225715" cy="37084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Более</a:t>
                      </a:r>
                      <a:r>
                        <a:rPr lang="ru-RU" sz="1600" b="1" kern="1200" baseline="0" dirty="0" smtClean="0">
                          <a:solidFill>
                            <a:schemeClr val="tx1"/>
                          </a:solidFill>
                          <a:effectLst/>
                          <a:latin typeface="Times New Roman" pitchFamily="18" charset="0"/>
                          <a:ea typeface="Calibri"/>
                          <a:cs typeface="Times New Roman" pitchFamily="18" charset="0"/>
                        </a:rPr>
                        <a:t> </a:t>
                      </a:r>
                      <a:r>
                        <a:rPr lang="ru-RU" sz="1600" b="1" kern="1200" dirty="0" smtClean="0">
                          <a:solidFill>
                            <a:schemeClr val="tx1"/>
                          </a:solidFill>
                          <a:effectLst/>
                          <a:latin typeface="Times New Roman" pitchFamily="18" charset="0"/>
                          <a:ea typeface="Calibri"/>
                          <a:cs typeface="Times New Roman" pitchFamily="18" charset="0"/>
                        </a:rPr>
                        <a:t>9,0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7,5 – 9,0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Менее 7,5</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5" y="44624"/>
            <a:ext cx="8736667" cy="1143000"/>
          </a:xfrm>
        </p:spPr>
        <p:txBody>
          <a:bodyPr>
            <a:normAutofit/>
          </a:bodyPr>
          <a:lstStyle/>
          <a:p>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Средняя посещаемость по муниципальным районам </a:t>
            </a:r>
            <a:b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(средняя посещаемость по муниципальным районам - 8,6)</a:t>
            </a: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1917977399"/>
              </p:ext>
            </p:extLst>
          </p:nvPr>
        </p:nvGraphicFramePr>
        <p:xfrm>
          <a:off x="500034" y="1530147"/>
          <a:ext cx="8187986" cy="4827811"/>
        </p:xfrm>
        <a:graphic>
          <a:graphicData uri="http://schemas.openxmlformats.org/drawingml/2006/table">
            <a:tbl>
              <a:tblPr>
                <a:tableStyleId>{5C22544A-7EE6-4342-B048-85BDC9FD1C3A}</a:tableStyleId>
              </a:tblPr>
              <a:tblGrid>
                <a:gridCol w="2842110">
                  <a:extLst>
                    <a:ext uri="{9D8B030D-6E8A-4147-A177-3AD203B41FA5}">
                      <a16:colId xmlns="" xmlns:a16="http://schemas.microsoft.com/office/drawing/2014/main" val="23534612"/>
                    </a:ext>
                  </a:extLst>
                </a:gridCol>
                <a:gridCol w="2909779">
                  <a:extLst>
                    <a:ext uri="{9D8B030D-6E8A-4147-A177-3AD203B41FA5}">
                      <a16:colId xmlns="" xmlns:a16="http://schemas.microsoft.com/office/drawing/2014/main" val="1948154112"/>
                    </a:ext>
                  </a:extLst>
                </a:gridCol>
                <a:gridCol w="2436097">
                  <a:extLst>
                    <a:ext uri="{9D8B030D-6E8A-4147-A177-3AD203B41FA5}">
                      <a16:colId xmlns="" xmlns:a16="http://schemas.microsoft.com/office/drawing/2014/main" val="3063996962"/>
                    </a:ext>
                  </a:extLst>
                </a:gridCol>
              </a:tblGrid>
              <a:tr h="4827811">
                <a:tc>
                  <a:txBody>
                    <a:bodyPr/>
                    <a:lstStyle/>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Алексеевский </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Большечерниговский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Волжский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Елховский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Исаклински</a:t>
                      </a:r>
                      <a:r>
                        <a:rPr lang="ru-RU" sz="1400" b="1" u="none" strike="noStrike" dirty="0" err="1" smtClean="0">
                          <a:solidFill>
                            <a:srgbClr val="00B050"/>
                          </a:solidFill>
                          <a:effectLst/>
                          <a:latin typeface="Times New Roman" panose="02020603050405020304" pitchFamily="18" charset="0"/>
                          <a:cs typeface="Times New Roman" panose="02020603050405020304" pitchFamily="18" charset="0"/>
                        </a:rPr>
                        <a:t>й</a:t>
                      </a:r>
                      <a:endParaRPr lang="ru-RU" sz="14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400" b="1" u="none" strike="noStrike" dirty="0" err="1" smtClean="0">
                          <a:solidFill>
                            <a:srgbClr val="00B050"/>
                          </a:solidFill>
                          <a:effectLst/>
                          <a:latin typeface="Times New Roman" panose="02020603050405020304" pitchFamily="18" charset="0"/>
                          <a:cs typeface="Times New Roman" panose="02020603050405020304" pitchFamily="18" charset="0"/>
                        </a:rPr>
                        <a:t>Кинель-Черкасский</a:t>
                      </a:r>
                      <a:endParaRPr lang="ru-RU" sz="14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400" b="1" u="none" strike="noStrike" dirty="0" err="1" smtClean="0">
                          <a:solidFill>
                            <a:srgbClr val="00B050"/>
                          </a:solidFill>
                          <a:effectLst/>
                          <a:latin typeface="Times New Roman" panose="02020603050405020304" pitchFamily="18" charset="0"/>
                          <a:cs typeface="Times New Roman" panose="02020603050405020304" pitchFamily="18" charset="0"/>
                        </a:rPr>
                        <a:t>Клявлинский</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400" b="1" u="none" strike="noStrike" dirty="0" err="1" smtClean="0">
                          <a:solidFill>
                            <a:srgbClr val="00B050"/>
                          </a:solidFill>
                          <a:effectLst/>
                          <a:latin typeface="Times New Roman" panose="02020603050405020304" pitchFamily="18" charset="0"/>
                          <a:cs typeface="Times New Roman" panose="02020603050405020304" pitchFamily="18" charset="0"/>
                        </a:rPr>
                        <a:t>Кошкинский</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м.р. Пестравский</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м.р. Сергиевский</a:t>
                      </a:r>
                      <a:endParaRPr lang="ru-RU" sz="1400" b="1" u="none" strike="noStrike" dirty="0" smtClean="0">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м.р. Приволжский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м.р. Красноармейский</a:t>
                      </a:r>
                      <a:endParaRPr lang="ru-RU" sz="1400" b="1" i="0"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м.р. Нефтегорский</a:t>
                      </a:r>
                      <a:endParaRPr lang="ru-RU" sz="1400" b="1" i="0"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м.р. Ставропольский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м.р. </a:t>
                      </a:r>
                      <a:r>
                        <a:rPr lang="ru-RU" sz="1400" b="1" u="none" strike="noStrike" dirty="0" err="1" smtClean="0">
                          <a:solidFill>
                            <a:srgbClr val="CC9900"/>
                          </a:solidFill>
                          <a:effectLst/>
                          <a:latin typeface="Times New Roman" panose="02020603050405020304" pitchFamily="18" charset="0"/>
                          <a:cs typeface="Times New Roman" panose="02020603050405020304" pitchFamily="18" charset="0"/>
                        </a:rPr>
                        <a:t>Шигонский</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Похвистневский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Борский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Безенчукский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Богатовский</a:t>
                      </a: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 </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Большеглушицкий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Камышлинский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Кинельский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Красноярский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Сызранский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Хворостянский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Челно-Вершинский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Шенталинский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1558931191"/>
              </p:ext>
            </p:extLst>
          </p:nvPr>
        </p:nvGraphicFramePr>
        <p:xfrm>
          <a:off x="500035" y="1142984"/>
          <a:ext cx="8215370" cy="37084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2738457">
                  <a:extLst>
                    <a:ext uri="{9D8B030D-6E8A-4147-A177-3AD203B41FA5}">
                      <a16:colId xmlns="" xmlns:a16="http://schemas.microsoft.com/office/drawing/2014/main" val="4162094061"/>
                    </a:ext>
                  </a:extLst>
                </a:gridCol>
                <a:gridCol w="3008051">
                  <a:extLst>
                    <a:ext uri="{9D8B030D-6E8A-4147-A177-3AD203B41FA5}">
                      <a16:colId xmlns="" xmlns:a16="http://schemas.microsoft.com/office/drawing/2014/main" val="4011438258"/>
                    </a:ext>
                  </a:extLst>
                </a:gridCol>
                <a:gridCol w="2468862">
                  <a:extLst>
                    <a:ext uri="{9D8B030D-6E8A-4147-A177-3AD203B41FA5}">
                      <a16:colId xmlns="" xmlns:a16="http://schemas.microsoft.com/office/drawing/2014/main" val="428751941"/>
                    </a:ext>
                  </a:extLst>
                </a:gridCol>
              </a:tblGrid>
              <a:tr h="370840">
                <a:tc>
                  <a:txBody>
                    <a:bodyPr/>
                    <a:lstStyle/>
                    <a:p>
                      <a:pPr algn="ctr"/>
                      <a:r>
                        <a:rPr lang="ru-RU" sz="160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Более</a:t>
                      </a:r>
                      <a:r>
                        <a:rPr lang="ru-RU" sz="1600" u="none" strike="noStrike"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60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9,0</a:t>
                      </a:r>
                      <a:endParaRPr lang="ru-RU" sz="160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8,6 - 9,0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Менее 8,6</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229600" cy="812608"/>
          </a:xfrm>
        </p:spPr>
        <p:txBody>
          <a:bodyPr>
            <a:normAutofit/>
          </a:bodyPr>
          <a:lstStyle/>
          <a:p>
            <a:r>
              <a:rPr lang="ru-RU" sz="2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Наличие доступа к сети Интернет</a:t>
            </a:r>
            <a:endPar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3755756249"/>
              </p:ext>
            </p:extLst>
          </p:nvPr>
        </p:nvGraphicFramePr>
        <p:xfrm>
          <a:off x="428596" y="1214423"/>
          <a:ext cx="8227284" cy="5286412"/>
        </p:xfrm>
        <a:graphic>
          <a:graphicData uri="http://schemas.openxmlformats.org/drawingml/2006/table">
            <a:tbl>
              <a:tblPr>
                <a:tableStyleId>{5C22544A-7EE6-4342-B048-85BDC9FD1C3A}</a:tableStyleId>
              </a:tblPr>
              <a:tblGrid>
                <a:gridCol w="2571704">
                  <a:extLst>
                    <a:ext uri="{9D8B030D-6E8A-4147-A177-3AD203B41FA5}">
                      <a16:colId xmlns="" xmlns:a16="http://schemas.microsoft.com/office/drawing/2014/main" val="23534612"/>
                    </a:ext>
                  </a:extLst>
                </a:gridCol>
                <a:gridCol w="2575468">
                  <a:extLst>
                    <a:ext uri="{9D8B030D-6E8A-4147-A177-3AD203B41FA5}">
                      <a16:colId xmlns="" xmlns:a16="http://schemas.microsoft.com/office/drawing/2014/main" val="1948154112"/>
                    </a:ext>
                  </a:extLst>
                </a:gridCol>
                <a:gridCol w="3080112">
                  <a:extLst>
                    <a:ext uri="{9D8B030D-6E8A-4147-A177-3AD203B41FA5}">
                      <a16:colId xmlns="" xmlns:a16="http://schemas.microsoft.com/office/drawing/2014/main" val="3063996962"/>
                    </a:ext>
                  </a:extLst>
                </a:gridCol>
              </a:tblGrid>
              <a:tr h="5286412">
                <a:tc>
                  <a:txBody>
                    <a:bodyPr/>
                    <a:lstStyle/>
                    <a:p>
                      <a:pPr marL="486900" indent="-342900" algn="l" fontAlgn="t">
                        <a:buFont typeface="+mj-lt"/>
                        <a:buAutoNum type="arabicPeriod"/>
                      </a:pP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86900" indent="-342900" algn="l" fontAlgn="t">
                        <a:buFont typeface="+mj-lt"/>
                        <a:buAutoNum type="arabicPeriod"/>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a:t>
                      </a:r>
                      <a:r>
                        <a:rPr lang="ru-RU" sz="14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Кинель</a:t>
                      </a: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86900" indent="-342900" algn="l" fontAlgn="t">
                        <a:buFont typeface="+mj-lt"/>
                        <a:buAutoNum type="arabicPeriod"/>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Новокуйбышевск</a:t>
                      </a:r>
                    </a:p>
                    <a:p>
                      <a:pPr marL="486900" indent="-342900" algn="l" fontAlgn="t">
                        <a:buFont typeface="+mj-lt"/>
                        <a:buAutoNum type="arabicPeriod"/>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Октябрьск</a:t>
                      </a:r>
                    </a:p>
                    <a:p>
                      <a:pPr marL="486900" indent="-342900" algn="l" fontAlgn="t">
                        <a:buFont typeface="+mj-lt"/>
                        <a:buAutoNum type="arabicPeriod"/>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Отрадный</a:t>
                      </a:r>
                    </a:p>
                    <a:p>
                      <a:pPr marL="486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Самара (СПБ)</a:t>
                      </a:r>
                    </a:p>
                    <a:p>
                      <a:pPr marL="486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Самара (ЦСДБ)</a:t>
                      </a:r>
                    </a:p>
                    <a:p>
                      <a:pPr marL="486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Тольятти, Библиотека Автограда</a:t>
                      </a:r>
                    </a:p>
                    <a:p>
                      <a:pPr marL="486900" indent="-342900" algn="l" fontAlgn="t">
                        <a:buFont typeface="+mj-lt"/>
                        <a:buAutoNum type="arabicPeriod"/>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Тольятти (ТБК)</a:t>
                      </a:r>
                    </a:p>
                    <a:p>
                      <a:pPr marL="486900" indent="-342900" algn="l" fontAlgn="t">
                        <a:buFont typeface="+mj-lt"/>
                        <a:buAutoNum type="arabicPeriod"/>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Тольятти (ОДБ)</a:t>
                      </a:r>
                    </a:p>
                    <a:p>
                      <a:pPr marL="486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Чапаевск</a:t>
                      </a:r>
                    </a:p>
                    <a:p>
                      <a:pPr marL="342900" indent="-342900" algn="l" fontAlgn="t">
                        <a:buFont typeface="+mj-lt"/>
                        <a:buAutoNum type="arabicPeriod"/>
                      </a:pPr>
                      <a:endParaRPr lang="ru-RU" sz="1400"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Жигулевск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Похвистнево</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Самара (СМИБС)</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г.о. Сызрань</a:t>
                      </a:r>
                    </a:p>
                    <a:p>
                      <a:pPr marL="0" marR="0" lvl="0" indent="0" algn="l" defTabSz="914400" rtl="0" eaLnBrk="1" fontAlgn="t" latinLnBrk="0" hangingPunct="1">
                        <a:lnSpc>
                          <a:spcPct val="100000"/>
                        </a:lnSpc>
                        <a:spcBef>
                          <a:spcPts val="0"/>
                        </a:spcBef>
                        <a:spcAft>
                          <a:spcPts val="0"/>
                        </a:spcAft>
                        <a:buClrTx/>
                        <a:buSzTx/>
                        <a:buFont typeface="+mj-lt"/>
                        <a:buNone/>
                        <a:tabLst/>
                        <a:defRPr/>
                      </a:pPr>
                      <a:endPar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Большечерниговский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Камышлинский</a:t>
                      </a:r>
                      <a:endPar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Красноярский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Нефтегорский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Пестравский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Хворостянский</a:t>
                      </a:r>
                      <a:endPar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Шигонский</a:t>
                      </a:r>
                      <a:endPar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Большеглушицкий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Исаклинский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Кинельский</a:t>
                      </a:r>
                      <a:endParaRPr lang="ru-RU" sz="1400"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u="none" strike="noStrike" kern="1200" dirty="0">
                          <a:solidFill>
                            <a:srgbClr val="FF0000"/>
                          </a:solidFill>
                          <a:effectLst/>
                          <a:latin typeface="Times New Roman" panose="02020603050405020304" pitchFamily="18" charset="0"/>
                          <a:ea typeface="+mn-ea"/>
                          <a:cs typeface="Times New Roman" panose="02020603050405020304" pitchFamily="18" charset="0"/>
                        </a:rPr>
                        <a:t> </a:t>
                      </a: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Кошкинский</a:t>
                      </a: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 </a:t>
                      </a: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Красноармейский</a:t>
                      </a: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Похвистневский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Приволжский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Ставропольский</a:t>
                      </a:r>
                      <a:endParaRPr lang="ru-RU" sz="1400" b="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Шенталинский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indent="-342900" algn="l" fontAlgn="t">
                        <a:buFont typeface="+mj-lt"/>
                        <a:buAutoNum type="arabicPeriod"/>
                      </a:pP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Алексеевский</a:t>
                      </a:r>
                      <a:endParaRPr lang="ru-RU" sz="1400" b="1"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Безенчукский</a:t>
                      </a: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Богатовский</a:t>
                      </a: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 </a:t>
                      </a: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Борский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Елховский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Кинель-Черкасский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Клявлинский</a:t>
                      </a:r>
                      <a:endParaRPr lang="ru-RU" sz="1400" b="1"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Сызранский</a:t>
                      </a:r>
                      <a:endParaRPr lang="ru-RU" sz="1400" b="1"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Челно-Вершинский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algn="l" fontAlgn="b"/>
                      <a:endParaRPr lang="ru-RU" sz="140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algn="l" fontAlgn="b"/>
                      <a:r>
                        <a:rPr lang="ru-RU" sz="140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algn="l" fontAlgn="b"/>
                      <a:r>
                        <a:rPr lang="ru-RU" sz="140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algn="l" fontAlgn="b"/>
                      <a:r>
                        <a:rPr lang="ru-RU" sz="140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algn="l" fontAlgn="b"/>
                      <a:r>
                        <a:rPr lang="ru-RU" sz="140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nvGraphicFramePr>
        <p:xfrm>
          <a:off x="428596" y="785794"/>
          <a:ext cx="8225715" cy="518160"/>
        </p:xfrm>
        <a:graphic>
          <a:graphicData uri="http://schemas.openxmlformats.org/drawingml/2006/table">
            <a:tbl>
              <a:tblPr firstRow="1" bandRow="1">
                <a:tableStyleId>{5C22544A-7EE6-4342-B048-85BDC9FD1C3A}</a:tableStyleId>
              </a:tblPr>
              <a:tblGrid>
                <a:gridCol w="2582145">
                  <a:extLst>
                    <a:ext uri="{9D8B030D-6E8A-4147-A177-3AD203B41FA5}">
                      <a16:colId xmlns="" xmlns:a16="http://schemas.microsoft.com/office/drawing/2014/main" val="4162094061"/>
                    </a:ext>
                  </a:extLst>
                </a:gridCol>
                <a:gridCol w="2571768">
                  <a:extLst>
                    <a:ext uri="{9D8B030D-6E8A-4147-A177-3AD203B41FA5}">
                      <a16:colId xmlns="" xmlns:a16="http://schemas.microsoft.com/office/drawing/2014/main" val="4011438258"/>
                    </a:ext>
                  </a:extLst>
                </a:gridCol>
                <a:gridCol w="3071802">
                  <a:extLst>
                    <a:ext uri="{9D8B030D-6E8A-4147-A177-3AD203B41FA5}">
                      <a16:colId xmlns="" xmlns:a16="http://schemas.microsoft.com/office/drawing/2014/main" val="428751941"/>
                    </a:ext>
                  </a:extLst>
                </a:gridCol>
              </a:tblGrid>
              <a:tr h="370840">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100 % подключение библиотек</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50 – 90 % подключенных</a:t>
                      </a:r>
                      <a:r>
                        <a:rPr lang="ru-RU" sz="1400" b="1" kern="1200" baseline="0" dirty="0" smtClean="0">
                          <a:solidFill>
                            <a:schemeClr val="tx1"/>
                          </a:solidFill>
                          <a:effectLst/>
                          <a:latin typeface="Times New Roman" pitchFamily="18" charset="0"/>
                          <a:ea typeface="Calibri"/>
                          <a:cs typeface="Times New Roman" pitchFamily="18" charset="0"/>
                        </a:rPr>
                        <a:t> библиотек</a:t>
                      </a:r>
                      <a:r>
                        <a:rPr lang="ru-RU" sz="1400" b="1" kern="1200" dirty="0" smtClean="0">
                          <a:solidFill>
                            <a:schemeClr val="tx1"/>
                          </a:solidFill>
                          <a:effectLst/>
                          <a:latin typeface="Times New Roman" pitchFamily="18" charset="0"/>
                          <a:ea typeface="Calibri"/>
                          <a:cs typeface="Times New Roman" pitchFamily="18" charset="0"/>
                        </a:rPr>
                        <a:t> </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Менее 50 % подключенных библиотек</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900"/>
            <a:ext cx="8786842" cy="1143000"/>
          </a:xfrm>
        </p:spPr>
        <p:txBody>
          <a:bodyPr>
            <a:normAutofit/>
          </a:bodyPr>
          <a:lstStyle/>
          <a:p>
            <a:pPr lvl="0" indent="352425" fontAlgn="base">
              <a:spcAft>
                <a:spcPct val="0"/>
              </a:spcAft>
              <a:tabLst>
                <a:tab pos="12700" algn="l"/>
              </a:tabLst>
            </a:pPr>
            <a:r>
              <a:rPr lang="ru-RU" sz="2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Оказание платных услуг (городские округа)</a:t>
            </a:r>
            <a:endPar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6" name="Таблица 5"/>
          <p:cNvGraphicFramePr>
            <a:graphicFrameLocks noGrp="1"/>
          </p:cNvGraphicFramePr>
          <p:nvPr>
            <p:extLst>
              <p:ext uri="{D42A27DB-BD31-4B8C-83A1-F6EECF244321}">
                <p14:modId xmlns="" xmlns:p14="http://schemas.microsoft.com/office/powerpoint/2010/main" val="3098326150"/>
              </p:ext>
            </p:extLst>
          </p:nvPr>
        </p:nvGraphicFramePr>
        <p:xfrm>
          <a:off x="500034" y="836712"/>
          <a:ext cx="8100392" cy="5631769"/>
        </p:xfrm>
        <a:graphic>
          <a:graphicData uri="http://schemas.openxmlformats.org/drawingml/2006/table">
            <a:tbl>
              <a:tblPr firstRow="1" bandRow="1">
                <a:tableStyleId>{5C22544A-7EE6-4342-B048-85BDC9FD1C3A}</a:tableStyleId>
              </a:tblPr>
              <a:tblGrid>
                <a:gridCol w="2599698">
                  <a:extLst>
                    <a:ext uri="{9D8B030D-6E8A-4147-A177-3AD203B41FA5}">
                      <a16:colId xmlns="" xmlns:a16="http://schemas.microsoft.com/office/drawing/2014/main" val="20000"/>
                    </a:ext>
                  </a:extLst>
                </a:gridCol>
                <a:gridCol w="3160942">
                  <a:extLst>
                    <a:ext uri="{9D8B030D-6E8A-4147-A177-3AD203B41FA5}">
                      <a16:colId xmlns="" xmlns:a16="http://schemas.microsoft.com/office/drawing/2014/main" val="20001"/>
                    </a:ext>
                  </a:extLst>
                </a:gridCol>
                <a:gridCol w="2339752">
                  <a:extLst>
                    <a:ext uri="{9D8B030D-6E8A-4147-A177-3AD203B41FA5}">
                      <a16:colId xmlns="" xmlns:a16="http://schemas.microsoft.com/office/drawing/2014/main" val="20002"/>
                    </a:ext>
                  </a:extLst>
                </a:gridCol>
              </a:tblGrid>
              <a:tr h="4790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effectLst/>
                          <a:latin typeface="Times New Roman" pitchFamily="18" charset="0"/>
                          <a:cs typeface="Times New Roman" pitchFamily="18" charset="0"/>
                        </a:rPr>
                        <a:t>Доход более 100 тыс. руб.</a:t>
                      </a:r>
                      <a:endParaRPr lang="ru-RU" sz="1400" dirty="0">
                        <a:solidFill>
                          <a:schemeClr val="tx1"/>
                        </a:solidFill>
                        <a:effectLst/>
                        <a:latin typeface="Times New Roman" pitchFamily="18" charset="0"/>
                        <a:cs typeface="Times New Roman" pitchFamily="18"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effectLst/>
                          <a:latin typeface="Times New Roman" pitchFamily="18" charset="0"/>
                          <a:cs typeface="Times New Roman" pitchFamily="18" charset="0"/>
                        </a:rPr>
                        <a:t>Доход менее 100 тыс. руб.</a:t>
                      </a:r>
                      <a:endParaRPr lang="ru-RU" sz="1400" dirty="0">
                        <a:solidFill>
                          <a:schemeClr val="tx1"/>
                        </a:solidFill>
                        <a:effectLst/>
                        <a:latin typeface="Times New Roman" pitchFamily="18" charset="0"/>
                        <a:cs typeface="Times New Roman" pitchFamily="18" charset="0"/>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effectLst/>
                          <a:latin typeface="Times New Roman" pitchFamily="18" charset="0"/>
                          <a:ea typeface="Calibri"/>
                          <a:cs typeface="Times New Roman" pitchFamily="18" charset="0"/>
                        </a:rPr>
                        <a:t>Платные услуги не оказываются</a:t>
                      </a:r>
                    </a:p>
                  </a:txBody>
                  <a:tcPr>
                    <a:solidFill>
                      <a:srgbClr val="FF0000"/>
                    </a:solidFill>
                  </a:tcPr>
                </a:tc>
                <a:extLst>
                  <a:ext uri="{0D108BD9-81ED-4DB2-BD59-A6C34878D82A}">
                    <a16:rowId xmlns="" xmlns:a16="http://schemas.microsoft.com/office/drawing/2014/main" val="10000"/>
                  </a:ext>
                </a:extLst>
              </a:tr>
              <a:tr h="5113609">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rgbClr val="00B050"/>
                        </a:solidFill>
                        <a:effectLst/>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г.о.Новокуйбышевск</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 Самара, ЦСДБ</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 Самара, СМИБС</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 Тольятти, ТБК</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 Тольятти, Библиотека Автограда</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г.о.Октябрьск</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г.о.Отрадный</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rgbClr val="00B050"/>
                          </a:solidFill>
                          <a:effectLst/>
                          <a:latin typeface="Times New Roman" pitchFamily="18" charset="0"/>
                          <a:ea typeface="+mn-ea"/>
                          <a:cs typeface="Times New Roman" pitchFamily="18" charset="0"/>
                        </a:rPr>
                        <a:t>г.оТольятти</a:t>
                      </a:r>
                      <a:r>
                        <a:rPr lang="ru-RU" sz="1400" b="1" kern="1200" dirty="0" smtClean="0">
                          <a:solidFill>
                            <a:srgbClr val="00B050"/>
                          </a:solidFill>
                          <a:effectLst/>
                          <a:latin typeface="Times New Roman" pitchFamily="18" charset="0"/>
                          <a:ea typeface="+mn-ea"/>
                          <a:cs typeface="Times New Roman" pitchFamily="18" charset="0"/>
                        </a:rPr>
                        <a:t>,</a:t>
                      </a:r>
                      <a:r>
                        <a:rPr lang="ru-RU" sz="1400" b="1" kern="1200" baseline="0" dirty="0" smtClean="0">
                          <a:solidFill>
                            <a:srgbClr val="00B050"/>
                          </a:solidFill>
                          <a:effectLst/>
                          <a:latin typeface="Times New Roman" pitchFamily="18" charset="0"/>
                          <a:ea typeface="+mn-ea"/>
                          <a:cs typeface="Times New Roman" pitchFamily="18" charset="0"/>
                        </a:rPr>
                        <a:t> </a:t>
                      </a:r>
                      <a:r>
                        <a:rPr lang="ru-RU" sz="1400" b="1" kern="1200" dirty="0" smtClean="0">
                          <a:solidFill>
                            <a:srgbClr val="00B050"/>
                          </a:solidFill>
                          <a:effectLst/>
                          <a:latin typeface="Times New Roman" pitchFamily="18" charset="0"/>
                          <a:ea typeface="+mn-ea"/>
                          <a:cs typeface="Times New Roman" pitchFamily="18" charset="0"/>
                        </a:rPr>
                        <a:t>ОДБ</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г.о.Сызрань</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г.о.Чапаевск</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г.о. Самара, СПБ</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tx1"/>
                        </a:solidFill>
                        <a:effectLst/>
                        <a:latin typeface="Times New Roman" pitchFamily="18" charset="0"/>
                        <a:ea typeface="+mn-ea"/>
                        <a:cs typeface="Times New Roman" pitchFamily="18" charset="0"/>
                      </a:endParaRPr>
                    </a:p>
                  </a:txBody>
                  <a:tcPr>
                    <a:solidFill>
                      <a:schemeClr val="bg1">
                        <a:alpha val="7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rgbClr val="B485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г.о.Жигулевск</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rgbClr val="B48500"/>
                          </a:solidFill>
                          <a:effectLst/>
                          <a:latin typeface="Times New Roman" pitchFamily="18" charset="0"/>
                          <a:ea typeface="+mn-ea"/>
                          <a:cs typeface="Times New Roman" pitchFamily="18" charset="0"/>
                        </a:rPr>
                        <a:t>г.о.Кинель</a:t>
                      </a:r>
                      <a:endParaRPr lang="ru-RU" sz="1400" b="1" kern="1200" dirty="0" smtClean="0">
                        <a:solidFill>
                          <a:srgbClr val="B485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г.о.Похвистнево</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rgbClr val="B48500"/>
                        </a:solidFill>
                        <a:effectLst/>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rgbClr val="B48500"/>
                        </a:solidFill>
                        <a:effectLst/>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rgbClr val="B48500"/>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chemeClr val="tx1"/>
                        </a:solidFill>
                        <a:effectLst/>
                        <a:latin typeface="Times New Roman" pitchFamily="18" charset="0"/>
                        <a:ea typeface="+mn-ea"/>
                        <a:cs typeface="Times New Roman"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tx1"/>
                        </a:solidFill>
                        <a:effectLst/>
                        <a:latin typeface="Times New Roman" pitchFamily="18" charset="0"/>
                        <a:ea typeface="+mn-ea"/>
                        <a:cs typeface="Times New Roman"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tx1"/>
                        </a:solidFill>
                        <a:effectLst/>
                        <a:latin typeface="Times New Roman" pitchFamily="18" charset="0"/>
                        <a:ea typeface="+mn-ea"/>
                        <a:cs typeface="Times New Roman"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kern="1200" dirty="0" smtClean="0">
                        <a:solidFill>
                          <a:schemeClr val="tx1"/>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extLst>
                  <a:ext uri="{0D108BD9-81ED-4DB2-BD59-A6C34878D82A}">
                    <a16:rowId xmlns="" xmlns:a16="http://schemas.microsoft.com/office/drawing/2014/main" val="10001"/>
                  </a:ext>
                </a:extLst>
              </a:tr>
            </a:tbl>
          </a:graphicData>
        </a:graphic>
      </p:graphicFrame>
      <p:sp>
        <p:nvSpPr>
          <p:cNvPr id="4098" name="AutoShape 2" descr="https://lessonplans-teachers.com/_ld/0/4622951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 name="Рисунок 7"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38672929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14338"/>
            <a:ext cx="8786842" cy="1143000"/>
          </a:xfrm>
        </p:spPr>
        <p:txBody>
          <a:bodyPr>
            <a:normAutofit/>
          </a:bodyPr>
          <a:lstStyle/>
          <a:p>
            <a:pPr lvl="0" indent="352425" fontAlgn="base">
              <a:spcAft>
                <a:spcPct val="0"/>
              </a:spcAft>
              <a:tabLst>
                <a:tab pos="12700" algn="l"/>
              </a:tabLst>
            </a:pP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Оказание платных услуг (муниципальные районы)</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6" name="Таблица 5"/>
          <p:cNvGraphicFramePr>
            <a:graphicFrameLocks noGrp="1"/>
          </p:cNvGraphicFramePr>
          <p:nvPr>
            <p:extLst>
              <p:ext uri="{D42A27DB-BD31-4B8C-83A1-F6EECF244321}">
                <p14:modId xmlns="" xmlns:p14="http://schemas.microsoft.com/office/powerpoint/2010/main" val="3098326150"/>
              </p:ext>
            </p:extLst>
          </p:nvPr>
        </p:nvGraphicFramePr>
        <p:xfrm>
          <a:off x="571472" y="857232"/>
          <a:ext cx="8100392" cy="5904953"/>
        </p:xfrm>
        <a:graphic>
          <a:graphicData uri="http://schemas.openxmlformats.org/drawingml/2006/table">
            <a:tbl>
              <a:tblPr firstRow="1" bandRow="1">
                <a:tableStyleId>{5C22544A-7EE6-4342-B048-85BDC9FD1C3A}</a:tableStyleId>
              </a:tblPr>
              <a:tblGrid>
                <a:gridCol w="2528260">
                  <a:extLst>
                    <a:ext uri="{9D8B030D-6E8A-4147-A177-3AD203B41FA5}">
                      <a16:colId xmlns="" xmlns:a16="http://schemas.microsoft.com/office/drawing/2014/main" val="20000"/>
                    </a:ext>
                  </a:extLst>
                </a:gridCol>
                <a:gridCol w="3000396">
                  <a:extLst>
                    <a:ext uri="{9D8B030D-6E8A-4147-A177-3AD203B41FA5}">
                      <a16:colId xmlns="" xmlns:a16="http://schemas.microsoft.com/office/drawing/2014/main" val="20001"/>
                    </a:ext>
                  </a:extLst>
                </a:gridCol>
                <a:gridCol w="2571736">
                  <a:extLst>
                    <a:ext uri="{9D8B030D-6E8A-4147-A177-3AD203B41FA5}">
                      <a16:colId xmlns="" xmlns:a16="http://schemas.microsoft.com/office/drawing/2014/main" val="20002"/>
                    </a:ext>
                  </a:extLst>
                </a:gridCol>
              </a:tblGrid>
              <a:tr h="4711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effectLst/>
                          <a:latin typeface="Times New Roman" pitchFamily="18" charset="0"/>
                          <a:cs typeface="Times New Roman" pitchFamily="18" charset="0"/>
                        </a:rPr>
                        <a:t>Доход более 100 тыс. руб.</a:t>
                      </a:r>
                      <a:endParaRPr lang="ru-RU" sz="1400" dirty="0">
                        <a:solidFill>
                          <a:schemeClr val="tx1"/>
                        </a:solidFill>
                        <a:effectLst/>
                        <a:latin typeface="Times New Roman" pitchFamily="18" charset="0"/>
                        <a:cs typeface="Times New Roman" pitchFamily="18"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effectLst/>
                          <a:latin typeface="Times New Roman" pitchFamily="18" charset="0"/>
                          <a:cs typeface="Times New Roman" pitchFamily="18" charset="0"/>
                        </a:rPr>
                        <a:t>Доход менее 100 тыс. руб.</a:t>
                      </a:r>
                      <a:endParaRPr lang="ru-RU" sz="1400" dirty="0">
                        <a:solidFill>
                          <a:schemeClr val="tx1"/>
                        </a:solidFill>
                        <a:effectLst/>
                        <a:latin typeface="Times New Roman" pitchFamily="18" charset="0"/>
                        <a:cs typeface="Times New Roman" pitchFamily="18" charset="0"/>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solidFill>
                          <a:effectLst/>
                          <a:latin typeface="Times New Roman" pitchFamily="18" charset="0"/>
                          <a:ea typeface="Calibri"/>
                          <a:cs typeface="Times New Roman" pitchFamily="18" charset="0"/>
                        </a:rPr>
                        <a:t>Платные услуги не оказываются</a:t>
                      </a:r>
                    </a:p>
                  </a:txBody>
                  <a:tcPr>
                    <a:solidFill>
                      <a:srgbClr val="FF0000"/>
                    </a:solidFill>
                  </a:tcPr>
                </a:tc>
                <a:extLst>
                  <a:ext uri="{0D108BD9-81ED-4DB2-BD59-A6C34878D82A}">
                    <a16:rowId xmlns="" xmlns:a16="http://schemas.microsoft.com/office/drawing/2014/main" val="10000"/>
                  </a:ext>
                </a:extLst>
              </a:tr>
              <a:tr h="5386793">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rgbClr val="00B050"/>
                        </a:solidFill>
                        <a:effectLst/>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Сызранский</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a:t>
                      </a:r>
                      <a:r>
                        <a:rPr lang="ru-RU" sz="1400" b="1" kern="1200" dirty="0" err="1" smtClean="0">
                          <a:solidFill>
                            <a:srgbClr val="00B050"/>
                          </a:solidFill>
                          <a:effectLst/>
                          <a:latin typeface="Times New Roman" pitchFamily="18" charset="0"/>
                          <a:ea typeface="+mn-ea"/>
                          <a:cs typeface="Times New Roman" pitchFamily="18" charset="0"/>
                        </a:rPr>
                        <a:t>Исаклинский</a:t>
                      </a:r>
                      <a:endParaRPr lang="ru-RU" sz="1400" b="1" kern="1200" dirty="0" smtClean="0">
                        <a:solidFill>
                          <a:srgbClr val="00B050"/>
                        </a:solidFill>
                        <a:effectLst/>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Ставропольский</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м.р. </a:t>
                      </a:r>
                      <a:r>
                        <a:rPr lang="ru-RU" sz="1400" b="1" kern="1200" dirty="0" err="1" smtClean="0">
                          <a:solidFill>
                            <a:srgbClr val="B48500"/>
                          </a:solidFill>
                          <a:effectLst/>
                          <a:latin typeface="Times New Roman" pitchFamily="18" charset="0"/>
                          <a:ea typeface="+mn-ea"/>
                          <a:cs typeface="Times New Roman" pitchFamily="18" charset="0"/>
                        </a:rPr>
                        <a:t>Шигонский</a:t>
                      </a:r>
                      <a:endParaRPr lang="ru-RU" sz="1400" b="1" kern="1200" dirty="0" smtClean="0">
                        <a:solidFill>
                          <a:srgbClr val="B48500"/>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tx1"/>
                        </a:solidFill>
                        <a:effectLst/>
                        <a:latin typeface="Times New Roman" pitchFamily="18" charset="0"/>
                        <a:ea typeface="+mn-ea"/>
                        <a:cs typeface="Times New Roman" pitchFamily="18" charset="0"/>
                      </a:endParaRPr>
                    </a:p>
                  </a:txBody>
                  <a:tcPr>
                    <a:solidFill>
                      <a:schemeClr val="bg1">
                        <a:alpha val="7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tx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м.р. </a:t>
                      </a:r>
                      <a:r>
                        <a:rPr lang="ru-RU" sz="1400" b="1" kern="1200" dirty="0" err="1" smtClean="0">
                          <a:solidFill>
                            <a:srgbClr val="B48500"/>
                          </a:solidFill>
                          <a:effectLst/>
                          <a:latin typeface="Times New Roman" pitchFamily="18" charset="0"/>
                          <a:ea typeface="+mn-ea"/>
                          <a:cs typeface="Times New Roman" pitchFamily="18" charset="0"/>
                        </a:rPr>
                        <a:t>Борский</a:t>
                      </a:r>
                      <a:endParaRPr lang="ru-RU" sz="1400" b="1" kern="1200" dirty="0" smtClean="0">
                        <a:solidFill>
                          <a:srgbClr val="B485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м.р. </a:t>
                      </a:r>
                      <a:r>
                        <a:rPr lang="ru-RU" sz="1400" b="1" kern="1200" dirty="0" err="1" smtClean="0">
                          <a:solidFill>
                            <a:srgbClr val="B48500"/>
                          </a:solidFill>
                          <a:effectLst/>
                          <a:latin typeface="Times New Roman" pitchFamily="18" charset="0"/>
                          <a:ea typeface="+mn-ea"/>
                          <a:cs typeface="Times New Roman" pitchFamily="18" charset="0"/>
                        </a:rPr>
                        <a:t>Нефтегорский</a:t>
                      </a:r>
                      <a:endParaRPr lang="ru-RU" sz="1400" b="1" kern="1200" dirty="0" smtClean="0">
                        <a:solidFill>
                          <a:srgbClr val="B485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м.р. Безенчукский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м.р. </a:t>
                      </a:r>
                      <a:r>
                        <a:rPr lang="ru-RU" sz="1400" b="1" kern="1200" dirty="0" err="1" smtClean="0">
                          <a:solidFill>
                            <a:srgbClr val="B48500"/>
                          </a:solidFill>
                          <a:effectLst/>
                          <a:latin typeface="Times New Roman" pitchFamily="18" charset="0"/>
                          <a:ea typeface="+mn-ea"/>
                          <a:cs typeface="Times New Roman" pitchFamily="18" charset="0"/>
                        </a:rPr>
                        <a:t>Похвистневский</a:t>
                      </a:r>
                      <a:endParaRPr lang="ru-RU" sz="1400" b="1" kern="1200" dirty="0" smtClean="0">
                        <a:solidFill>
                          <a:srgbClr val="B485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м.р. </a:t>
                      </a:r>
                      <a:r>
                        <a:rPr lang="ru-RU" sz="1400" b="1" kern="1200" dirty="0" err="1" smtClean="0">
                          <a:solidFill>
                            <a:srgbClr val="B48500"/>
                          </a:solidFill>
                          <a:effectLst/>
                          <a:latin typeface="Times New Roman" pitchFamily="18" charset="0"/>
                          <a:ea typeface="+mn-ea"/>
                          <a:cs typeface="Times New Roman" pitchFamily="18" charset="0"/>
                        </a:rPr>
                        <a:t>Кинель-Черкасский</a:t>
                      </a:r>
                      <a:endParaRPr lang="ru-RU" sz="1400" b="1" kern="1200" dirty="0" smtClean="0">
                        <a:solidFill>
                          <a:srgbClr val="B485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B48500"/>
                          </a:solidFill>
                          <a:effectLst/>
                          <a:latin typeface="Times New Roman" pitchFamily="18" charset="0"/>
                          <a:ea typeface="+mn-ea"/>
                          <a:cs typeface="Times New Roman" pitchFamily="18" charset="0"/>
                        </a:rPr>
                        <a:t>м.р. </a:t>
                      </a:r>
                      <a:r>
                        <a:rPr lang="ru-RU" sz="1400" b="1" kern="1200" dirty="0" err="1" smtClean="0">
                          <a:solidFill>
                            <a:srgbClr val="B48500"/>
                          </a:solidFill>
                          <a:effectLst/>
                          <a:latin typeface="Times New Roman" pitchFamily="18" charset="0"/>
                          <a:ea typeface="+mn-ea"/>
                          <a:cs typeface="Times New Roman" pitchFamily="18" charset="0"/>
                        </a:rPr>
                        <a:t>Камышлинский</a:t>
                      </a:r>
                      <a:endParaRPr lang="ru-RU" sz="1400" b="1" kern="1200" dirty="0" smtClean="0">
                        <a:solidFill>
                          <a:schemeClr val="tx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Челно-Вершинский</a:t>
                      </a: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tx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tx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tx1"/>
                        </a:solidFill>
                        <a:effectLst/>
                        <a:latin typeface="Times New Roman" pitchFamily="18" charset="0"/>
                        <a:ea typeface="+mn-ea"/>
                        <a:cs typeface="Times New Roman" pitchFamily="18" charset="0"/>
                      </a:endParaRPr>
                    </a:p>
                    <a:p>
                      <a:endParaRPr lang="ru-RU" sz="1800" kern="1200" dirty="0" smtClean="0">
                        <a:solidFill>
                          <a:schemeClr val="dk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chemeClr val="tx1"/>
                        </a:solidFill>
                        <a:effectLst/>
                        <a:latin typeface="Times New Roman" pitchFamily="18" charset="0"/>
                        <a:ea typeface="+mn-ea"/>
                        <a:cs typeface="Times New Roman" pitchFamily="18" charset="0"/>
                      </a:endParaRPr>
                    </a:p>
                    <a:p>
                      <a:endParaRPr lang="ru-RU" sz="1800" b="1" kern="1200" dirty="0" smtClean="0">
                        <a:solidFill>
                          <a:schemeClr val="tx1"/>
                        </a:solidFill>
                        <a:latin typeface="+mn-lt"/>
                        <a:ea typeface="+mn-ea"/>
                        <a:cs typeface="+mn-cs"/>
                      </a:endParaRPr>
                    </a:p>
                    <a:p>
                      <a:endParaRPr lang="ru-RU" sz="1800" b="1"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chemeClr val="tx1"/>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tx1"/>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Алексеевский</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Богатовский</a:t>
                      </a:r>
                      <a:endParaRPr lang="ru-RU" sz="14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Большеглушицкий</a:t>
                      </a:r>
                      <a:endParaRPr lang="ru-RU" sz="14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Большечерниговский</a:t>
                      </a:r>
                      <a:endParaRPr lang="ru-RU" sz="14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Волжский</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Елховский</a:t>
                      </a:r>
                      <a:endParaRPr lang="ru-RU" sz="14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Кинельский</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Клявлинский</a:t>
                      </a:r>
                      <a:endParaRPr lang="ru-RU" sz="14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Кошкинский</a:t>
                      </a:r>
                      <a:endParaRPr lang="ru-RU" sz="14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Красноармейский</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Красноярский</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Пестравский</a:t>
                      </a:r>
                      <a:endParaRPr lang="ru-RU" sz="14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Приволжский</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Сергиевский</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Хворостянский</a:t>
                      </a:r>
                      <a:endParaRPr lang="ru-RU" sz="14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Шенталинский</a:t>
                      </a:r>
                      <a:endParaRPr lang="ru-RU" sz="1400" b="1" kern="1200" dirty="0" smtClean="0">
                        <a:solidFill>
                          <a:srgbClr val="FF0000"/>
                        </a:solidFill>
                        <a:effectLst/>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chemeClr val="tx1"/>
                        </a:solidFill>
                        <a:effectLst/>
                        <a:latin typeface="Times New Roman" pitchFamily="18" charset="0"/>
                        <a:ea typeface="+mn-ea"/>
                        <a:cs typeface="Times New Roman" pitchFamily="18" charset="0"/>
                      </a:endParaRPr>
                    </a:p>
                    <a:p>
                      <a:endParaRPr lang="ru-RU" sz="1800" kern="1200" dirty="0" smtClean="0">
                        <a:solidFill>
                          <a:schemeClr val="dk1"/>
                        </a:solidFill>
                        <a:latin typeface="+mn-lt"/>
                        <a:ea typeface="+mn-ea"/>
                        <a:cs typeface="+mn-cs"/>
                      </a:endParaRPr>
                    </a:p>
                    <a:p>
                      <a:endParaRPr lang="ru-RU" sz="1800" b="1" kern="1200" dirty="0" smtClean="0">
                        <a:solidFill>
                          <a:schemeClr val="tx1"/>
                        </a:solidFill>
                        <a:latin typeface="+mn-lt"/>
                        <a:ea typeface="+mn-ea"/>
                        <a:cs typeface="+mn-cs"/>
                      </a:endParaRPr>
                    </a:p>
                    <a:p>
                      <a:endParaRPr lang="ru-RU" sz="1800" b="1" kern="1200" dirty="0" smtClean="0">
                        <a:solidFill>
                          <a:schemeClr val="tx1"/>
                        </a:solidFill>
                        <a:latin typeface="+mn-lt"/>
                        <a:ea typeface="+mn-ea"/>
                        <a:cs typeface="+mn-cs"/>
                      </a:endParaRPr>
                    </a:p>
                    <a:p>
                      <a:endParaRPr lang="ru-RU" sz="1800" b="1"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kern="1200" dirty="0" smtClean="0">
                        <a:solidFill>
                          <a:schemeClr val="tx1"/>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extLst>
                  <a:ext uri="{0D108BD9-81ED-4DB2-BD59-A6C34878D82A}">
                    <a16:rowId xmlns="" xmlns:a16="http://schemas.microsoft.com/office/drawing/2014/main" val="10001"/>
                  </a:ext>
                </a:extLst>
              </a:tr>
            </a:tbl>
          </a:graphicData>
        </a:graphic>
      </p:graphicFrame>
      <p:sp>
        <p:nvSpPr>
          <p:cNvPr id="4098" name="AutoShape 2" descr="https://lessonplans-teachers.com/_ld/0/4622951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 name="Рисунок 7" descr="b8b57a17e9698027df924423d11d1d2a02d41aea_598_700.jpg"/>
          <p:cNvPicPr>
            <a:picLocks noChangeAspect="1"/>
          </p:cNvPicPr>
          <p:nvPr/>
        </p:nvPicPr>
        <p:blipFill>
          <a:blip r:embed="rId2" cstate="print"/>
          <a:stretch>
            <a:fillRect/>
          </a:stretch>
        </p:blipFill>
        <p:spPr>
          <a:xfrm>
            <a:off x="7715272" y="5072074"/>
            <a:ext cx="1049150" cy="1529017"/>
          </a:xfrm>
          <a:prstGeom prst="rect">
            <a:avLst/>
          </a:prstGeom>
          <a:noFill/>
          <a:ln>
            <a:noFill/>
          </a:ln>
        </p:spPr>
      </p:pic>
    </p:spTree>
    <p:extLst>
      <p:ext uri="{BB962C8B-B14F-4D97-AF65-F5344CB8AC3E}">
        <p14:creationId xmlns="" xmlns:p14="http://schemas.microsoft.com/office/powerpoint/2010/main" val="3867292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786842" cy="1143000"/>
          </a:xfrm>
        </p:spPr>
        <p:txBody>
          <a:bodyPr>
            <a:noAutofit/>
          </a:bodyPr>
          <a:lstStyle/>
          <a:p>
            <a:pPr lvl="0" indent="352425" fontAlgn="base">
              <a:spcAft>
                <a:spcPct val="0"/>
              </a:spcAft>
              <a:tabLst>
                <a:tab pos="12700" algn="l"/>
              </a:tabLst>
            </a:pP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Участие </a:t>
            </a:r>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в корпоративном проекте </a:t>
            </a: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a:t>
            </a:r>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Самарский каталог (</a:t>
            </a:r>
            <a:r>
              <a:rPr lang="ru-RU" sz="2400" b="1" dirty="0" err="1">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СКат</a:t>
            </a:r>
            <a:r>
              <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a:t>
            </a:r>
          </a:p>
        </p:txBody>
      </p:sp>
      <p:graphicFrame>
        <p:nvGraphicFramePr>
          <p:cNvPr id="6" name="Таблица 5"/>
          <p:cNvGraphicFramePr>
            <a:graphicFrameLocks noGrp="1"/>
          </p:cNvGraphicFramePr>
          <p:nvPr>
            <p:extLst>
              <p:ext uri="{D42A27DB-BD31-4B8C-83A1-F6EECF244321}">
                <p14:modId xmlns:p14="http://schemas.microsoft.com/office/powerpoint/2010/main" xmlns="" val="3098326150"/>
              </p:ext>
            </p:extLst>
          </p:nvPr>
        </p:nvGraphicFramePr>
        <p:xfrm>
          <a:off x="428596" y="1142985"/>
          <a:ext cx="8100392" cy="5537255"/>
        </p:xfrm>
        <a:graphic>
          <a:graphicData uri="http://schemas.openxmlformats.org/drawingml/2006/table">
            <a:tbl>
              <a:tblPr firstRow="1" bandRow="1">
                <a:tableStyleId>{5C22544A-7EE6-4342-B048-85BDC9FD1C3A}</a:tableStyleId>
              </a:tblPr>
              <a:tblGrid>
                <a:gridCol w="2500330">
                  <a:extLst>
                    <a:ext uri="{9D8B030D-6E8A-4147-A177-3AD203B41FA5}">
                      <a16:colId xmlns:a16="http://schemas.microsoft.com/office/drawing/2014/main" xmlns="" val="20000"/>
                    </a:ext>
                  </a:extLst>
                </a:gridCol>
                <a:gridCol w="3260310">
                  <a:extLst>
                    <a:ext uri="{9D8B030D-6E8A-4147-A177-3AD203B41FA5}">
                      <a16:colId xmlns:a16="http://schemas.microsoft.com/office/drawing/2014/main" xmlns="" val="20001"/>
                    </a:ext>
                  </a:extLst>
                </a:gridCol>
                <a:gridCol w="2339752">
                  <a:extLst>
                    <a:ext uri="{9D8B030D-6E8A-4147-A177-3AD203B41FA5}">
                      <a16:colId xmlns:a16="http://schemas.microsoft.com/office/drawing/2014/main" xmlns="" val="20002"/>
                    </a:ext>
                  </a:extLst>
                </a:gridCol>
              </a:tblGrid>
              <a:tr h="6949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1"/>
                          </a:solidFill>
                          <a:effectLst/>
                          <a:latin typeface="Times New Roman" pitchFamily="18" charset="0"/>
                          <a:ea typeface="Calibri"/>
                          <a:cs typeface="Times New Roman" pitchFamily="18" charset="0"/>
                        </a:rPr>
                        <a:t>Активные</a:t>
                      </a:r>
                      <a:r>
                        <a:rPr lang="ru-RU" sz="1400" b="1" baseline="0" dirty="0" smtClean="0">
                          <a:solidFill>
                            <a:schemeClr val="tx1"/>
                          </a:solidFill>
                          <a:effectLst/>
                          <a:latin typeface="Times New Roman" pitchFamily="18" charset="0"/>
                          <a:ea typeface="Calibri"/>
                          <a:cs typeface="Times New Roman" pitchFamily="18" charset="0"/>
                        </a:rPr>
                        <a:t> у</a:t>
                      </a:r>
                      <a:r>
                        <a:rPr lang="ru-RU" sz="1400" b="1" dirty="0" smtClean="0">
                          <a:solidFill>
                            <a:schemeClr val="tx1"/>
                          </a:solidFill>
                          <a:effectLst/>
                          <a:latin typeface="Times New Roman" pitchFamily="18" charset="0"/>
                          <a:ea typeface="Calibri"/>
                          <a:cs typeface="Times New Roman" pitchFamily="18" charset="0"/>
                        </a:rPr>
                        <a:t>частники</a:t>
                      </a:r>
                      <a:endParaRPr lang="ru-RU" sz="1400" dirty="0">
                        <a:solidFill>
                          <a:schemeClr val="tx1"/>
                        </a:solidFill>
                        <a:effectLst/>
                        <a:latin typeface="Times New Roman" pitchFamily="18" charset="0"/>
                        <a:cs typeface="Times New Roman" pitchFamily="18"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1"/>
                          </a:solidFill>
                          <a:effectLst/>
                          <a:latin typeface="Times New Roman" pitchFamily="18" charset="0"/>
                          <a:ea typeface="Calibri"/>
                          <a:cs typeface="Times New Roman" pitchFamily="18" charset="0"/>
                        </a:rPr>
                        <a:t>Заключены договоры,</a:t>
                      </a:r>
                      <a:r>
                        <a:rPr lang="ru-RU" sz="1400" b="1" baseline="0" dirty="0" smtClean="0">
                          <a:solidFill>
                            <a:schemeClr val="tx1"/>
                          </a:solidFill>
                          <a:effectLst/>
                          <a:latin typeface="Times New Roman" pitchFamily="18" charset="0"/>
                          <a:ea typeface="Calibri"/>
                          <a:cs typeface="Times New Roman" pitchFamily="18" charset="0"/>
                        </a:rPr>
                        <a:t> но обмена базами данных нет / нерегулярный обмен</a:t>
                      </a:r>
                      <a:endParaRPr lang="ru-RU" sz="1400" dirty="0">
                        <a:solidFill>
                          <a:schemeClr val="tx1"/>
                        </a:solidFill>
                        <a:effectLst/>
                        <a:latin typeface="Times New Roman" pitchFamily="18" charset="0"/>
                        <a:cs typeface="Times New Roman" pitchFamily="18" charset="0"/>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1"/>
                          </a:solidFill>
                          <a:effectLst/>
                          <a:latin typeface="Times New Roman" pitchFamily="18" charset="0"/>
                          <a:ea typeface="Calibri"/>
                          <a:cs typeface="Times New Roman" pitchFamily="18" charset="0"/>
                        </a:rPr>
                        <a:t>Не участвуют </a:t>
                      </a:r>
                      <a:r>
                        <a:rPr lang="ru-RU" sz="1400" b="1" baseline="0" dirty="0" smtClean="0">
                          <a:solidFill>
                            <a:schemeClr val="tx1"/>
                          </a:solidFill>
                          <a:effectLst/>
                          <a:latin typeface="Times New Roman" pitchFamily="18" charset="0"/>
                          <a:ea typeface="Calibri"/>
                          <a:cs typeface="Times New Roman"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400" b="1" baseline="0" dirty="0" smtClean="0">
                          <a:solidFill>
                            <a:schemeClr val="tx1"/>
                          </a:solidFill>
                          <a:effectLst/>
                          <a:latin typeface="Times New Roman" pitchFamily="18" charset="0"/>
                          <a:ea typeface="Calibri"/>
                          <a:cs typeface="Times New Roman" pitchFamily="18" charset="0"/>
                        </a:rPr>
                        <a:t>не ведут</a:t>
                      </a:r>
                      <a:endParaRPr lang="ru-RU" sz="1400" dirty="0" smtClean="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a16="http://schemas.microsoft.com/office/drawing/2014/main" xmlns="" val="10000"/>
                  </a:ext>
                </a:extLst>
              </a:tr>
              <a:tr h="4805735">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г.о. Жигулевск</a:t>
                      </a:r>
                      <a:endParaRPr lang="en-US"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г.о. Октябрьск</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г.о. Отрадный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г.о</a:t>
                      </a:r>
                      <a:r>
                        <a:rPr lang="ru-RU" sz="1400" b="1" kern="1200" dirty="0" smtClean="0">
                          <a:solidFill>
                            <a:schemeClr val="dk1"/>
                          </a:solidFill>
                          <a:effectLst/>
                          <a:latin typeface="Times New Roman" pitchFamily="18" charset="0"/>
                          <a:ea typeface="+mn-ea"/>
                          <a:cs typeface="Times New Roman" pitchFamily="18" charset="0"/>
                        </a:rPr>
                        <a:t>. Новокуйбышевск</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г.о</a:t>
                      </a:r>
                      <a:r>
                        <a:rPr lang="ru-RU" sz="1400" b="1" kern="1200" dirty="0" smtClean="0">
                          <a:solidFill>
                            <a:schemeClr val="dk1"/>
                          </a:solidFill>
                          <a:effectLst/>
                          <a:latin typeface="Times New Roman" pitchFamily="18" charset="0"/>
                          <a:ea typeface="+mn-ea"/>
                          <a:cs typeface="Times New Roman" pitchFamily="18" charset="0"/>
                        </a:rPr>
                        <a:t>. Похвистнево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г.о</a:t>
                      </a:r>
                      <a:r>
                        <a:rPr lang="ru-RU" sz="1400" b="1" kern="1200" dirty="0" smtClean="0">
                          <a:solidFill>
                            <a:schemeClr val="dk1"/>
                          </a:solidFill>
                          <a:effectLst/>
                          <a:latin typeface="Times New Roman" pitchFamily="18" charset="0"/>
                          <a:ea typeface="+mn-ea"/>
                          <a:cs typeface="Times New Roman" pitchFamily="18" charset="0"/>
                        </a:rPr>
                        <a:t>. Самара, СМИБС</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г.о. Самара, ЦСДБ</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г.о. Сызрань</a:t>
                      </a:r>
                      <a:endParaRPr lang="en-US"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г.о. Тольятти,</a:t>
                      </a:r>
                      <a:r>
                        <a:rPr lang="ru-RU" sz="1400" b="1" kern="1200" baseline="0" dirty="0" smtClean="0">
                          <a:solidFill>
                            <a:schemeClr val="dk1"/>
                          </a:solidFill>
                          <a:effectLst/>
                          <a:latin typeface="Times New Roman" pitchFamily="18" charset="0"/>
                          <a:ea typeface="+mn-ea"/>
                          <a:cs typeface="Times New Roman" pitchFamily="18" charset="0"/>
                        </a:rPr>
                        <a:t> ТБК</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baseline="0" dirty="0" smtClean="0">
                          <a:solidFill>
                            <a:schemeClr val="dk1"/>
                          </a:solidFill>
                          <a:effectLst/>
                          <a:latin typeface="Times New Roman" pitchFamily="18" charset="0"/>
                          <a:ea typeface="+mn-ea"/>
                          <a:cs typeface="Times New Roman" pitchFamily="18" charset="0"/>
                        </a:rPr>
                        <a:t> г.о. </a:t>
                      </a:r>
                      <a:r>
                        <a:rPr lang="ru-RU" sz="1400" b="1" kern="1200" dirty="0" smtClean="0">
                          <a:solidFill>
                            <a:schemeClr val="dk1"/>
                          </a:solidFill>
                          <a:effectLst/>
                          <a:latin typeface="Times New Roman" pitchFamily="18" charset="0"/>
                          <a:ea typeface="+mn-ea"/>
                          <a:cs typeface="Times New Roman" pitchFamily="18" charset="0"/>
                        </a:rPr>
                        <a:t>Чапаевск</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Богатовский</a:t>
                      </a:r>
                      <a:endParaRPr lang="en-US"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м.р</a:t>
                      </a:r>
                      <a:r>
                        <a:rPr lang="ru-RU" sz="1400" b="1" kern="1200" dirty="0" smtClean="0">
                          <a:solidFill>
                            <a:schemeClr val="dk1"/>
                          </a:solidFill>
                          <a:effectLst/>
                          <a:latin typeface="Times New Roman" pitchFamily="18" charset="0"/>
                          <a:ea typeface="+mn-ea"/>
                          <a:cs typeface="Times New Roman" pitchFamily="18" charset="0"/>
                        </a:rPr>
                        <a:t>. Борский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м.р</a:t>
                      </a:r>
                      <a:r>
                        <a:rPr lang="ru-RU" sz="1400" b="1" kern="1200" dirty="0" smtClean="0">
                          <a:solidFill>
                            <a:schemeClr val="dk1"/>
                          </a:solidFill>
                          <a:effectLst/>
                          <a:latin typeface="Times New Roman" pitchFamily="18" charset="0"/>
                          <a:ea typeface="+mn-ea"/>
                          <a:cs typeface="Times New Roman" pitchFamily="18" charset="0"/>
                        </a:rPr>
                        <a:t>. Елховский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м.р</a:t>
                      </a:r>
                      <a:r>
                        <a:rPr lang="ru-RU" sz="1400" b="1" kern="1200" dirty="0" smtClean="0">
                          <a:solidFill>
                            <a:schemeClr val="dk1"/>
                          </a:solidFill>
                          <a:effectLst/>
                          <a:latin typeface="Times New Roman" pitchFamily="18" charset="0"/>
                          <a:ea typeface="+mn-ea"/>
                          <a:cs typeface="Times New Roman" pitchFamily="18" charset="0"/>
                        </a:rPr>
                        <a:t>. Красноярский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Нефтегорский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Приволжский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Сергиевский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Хворостянский</a:t>
                      </a:r>
                      <a:endParaRPr lang="ru-RU" sz="1400" b="1" kern="1200" dirty="0" smtClean="0">
                        <a:solidFill>
                          <a:schemeClr val="dk1"/>
                        </a:solidFill>
                        <a:effectLst/>
                        <a:latin typeface="Times New Roman" pitchFamily="18" charset="0"/>
                        <a:ea typeface="+mn-ea"/>
                        <a:cs typeface="Times New Roman" pitchFamily="18" charset="0"/>
                      </a:endParaRPr>
                    </a:p>
                  </a:txBody>
                  <a:tcPr>
                    <a:solidFill>
                      <a:schemeClr val="bg1">
                        <a:alpha val="72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г.о. Тольятти, ОДБ</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Алексеевский</a:t>
                      </a:r>
                      <a:endParaRPr lang="en-US"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Волжский </a:t>
                      </a:r>
                      <a:endParaRPr lang="en-US"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Большечерниговский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Исаклинский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м.р</a:t>
                      </a:r>
                      <a:r>
                        <a:rPr lang="ru-RU" sz="1400" b="1" kern="1200" dirty="0" smtClean="0">
                          <a:solidFill>
                            <a:schemeClr val="dk1"/>
                          </a:solidFill>
                          <a:effectLst/>
                          <a:latin typeface="Times New Roman" pitchFamily="18" charset="0"/>
                          <a:ea typeface="+mn-ea"/>
                          <a:cs typeface="Times New Roman" pitchFamily="18" charset="0"/>
                        </a:rPr>
                        <a:t>. </a:t>
                      </a:r>
                      <a:r>
                        <a:rPr lang="ru-RU" sz="1400" b="1" kern="1200" dirty="0" err="1" smtClean="0">
                          <a:solidFill>
                            <a:schemeClr val="dk1"/>
                          </a:solidFill>
                          <a:effectLst/>
                          <a:latin typeface="Times New Roman" pitchFamily="18" charset="0"/>
                          <a:ea typeface="+mn-ea"/>
                          <a:cs typeface="Times New Roman" pitchFamily="18" charset="0"/>
                        </a:rPr>
                        <a:t>Кошкинский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Пестравский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Похвистневский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Ставропольский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Шенталинский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Шигонский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Безенчукский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Челновершинский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dk1"/>
                        </a:solidFill>
                        <a:effectLst/>
                        <a:latin typeface="Times New Roman" pitchFamily="18" charset="0"/>
                        <a:ea typeface="+mn-ea"/>
                        <a:cs typeface="Times New Roman" pitchFamily="18" charset="0"/>
                      </a:endParaRPr>
                    </a:p>
                  </a:txBody>
                  <a:tcPr marL="15091" marR="15091" marT="0" marB="0">
                    <a:solidFill>
                      <a:schemeClr val="bg1">
                        <a:alpha val="72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г.о. Кинель</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Большеглушицкий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Камышлинский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м.р</a:t>
                      </a:r>
                      <a:r>
                        <a:rPr lang="ru-RU" sz="1400" b="1" kern="1200" dirty="0" smtClean="0">
                          <a:solidFill>
                            <a:schemeClr val="dk1"/>
                          </a:solidFill>
                          <a:effectLst/>
                          <a:latin typeface="Times New Roman" pitchFamily="18" charset="0"/>
                          <a:ea typeface="+mn-ea"/>
                          <a:cs typeface="Times New Roman" pitchFamily="18" charset="0"/>
                        </a:rPr>
                        <a:t>. </a:t>
                      </a:r>
                      <a:r>
                        <a:rPr lang="ru-RU" sz="1400" b="1" kern="1200" dirty="0" err="1" smtClean="0">
                          <a:solidFill>
                            <a:schemeClr val="dk1"/>
                          </a:solidFill>
                          <a:effectLst/>
                          <a:latin typeface="Times New Roman" pitchFamily="18" charset="0"/>
                          <a:ea typeface="+mn-ea"/>
                          <a:cs typeface="Times New Roman" pitchFamily="18" charset="0"/>
                        </a:rPr>
                        <a:t>Кинель</a:t>
                      </a:r>
                      <a:r>
                        <a:rPr lang="ru-RU" sz="1400" b="1" kern="1200" dirty="0" smtClean="0">
                          <a:solidFill>
                            <a:schemeClr val="dk1"/>
                          </a:solidFill>
                          <a:effectLst/>
                          <a:latin typeface="Times New Roman" pitchFamily="18" charset="0"/>
                          <a:ea typeface="+mn-ea"/>
                          <a:cs typeface="Times New Roman" pitchFamily="18" charset="0"/>
                        </a:rPr>
                        <a:t>-Черкасский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chemeClr val="dk1"/>
                          </a:solidFill>
                          <a:effectLst/>
                          <a:latin typeface="Times New Roman" pitchFamily="18" charset="0"/>
                          <a:ea typeface="+mn-ea"/>
                          <a:cs typeface="Times New Roman" pitchFamily="18" charset="0"/>
                        </a:rPr>
                        <a:t>м.р. </a:t>
                      </a:r>
                      <a:r>
                        <a:rPr lang="ru-RU" sz="1400" b="1" kern="1200" dirty="0" err="1" smtClean="0">
                          <a:solidFill>
                            <a:schemeClr val="dk1"/>
                          </a:solidFill>
                          <a:effectLst/>
                          <a:latin typeface="Times New Roman" pitchFamily="18" charset="0"/>
                          <a:ea typeface="+mn-ea"/>
                          <a:cs typeface="Times New Roman" pitchFamily="18" charset="0"/>
                        </a:rPr>
                        <a:t>Кинельский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м.р</a:t>
                      </a:r>
                      <a:r>
                        <a:rPr lang="ru-RU" sz="1400" b="1" kern="1200" dirty="0" smtClean="0">
                          <a:solidFill>
                            <a:schemeClr val="dk1"/>
                          </a:solidFill>
                          <a:effectLst/>
                          <a:latin typeface="Times New Roman" pitchFamily="18" charset="0"/>
                          <a:ea typeface="+mn-ea"/>
                          <a:cs typeface="Times New Roman" pitchFamily="18" charset="0"/>
                        </a:rPr>
                        <a:t>. </a:t>
                      </a:r>
                      <a:r>
                        <a:rPr lang="ru-RU" sz="1400" b="1" kern="1200" dirty="0" err="1" smtClean="0">
                          <a:solidFill>
                            <a:schemeClr val="dk1"/>
                          </a:solidFill>
                          <a:effectLst/>
                          <a:latin typeface="Times New Roman" pitchFamily="18" charset="0"/>
                          <a:ea typeface="+mn-ea"/>
                          <a:cs typeface="Times New Roman" pitchFamily="18" charset="0"/>
                        </a:rPr>
                        <a:t>Клявлинский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м.р</a:t>
                      </a:r>
                      <a:r>
                        <a:rPr lang="ru-RU" sz="1400" b="1" kern="1200" dirty="0" smtClean="0">
                          <a:solidFill>
                            <a:schemeClr val="dk1"/>
                          </a:solidFill>
                          <a:effectLst/>
                          <a:latin typeface="Times New Roman" pitchFamily="18" charset="0"/>
                          <a:ea typeface="+mn-ea"/>
                          <a:cs typeface="Times New Roman" pitchFamily="18" charset="0"/>
                        </a:rPr>
                        <a:t>. Красноармейский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err="1" smtClean="0">
                          <a:solidFill>
                            <a:schemeClr val="dk1"/>
                          </a:solidFill>
                          <a:effectLst/>
                          <a:latin typeface="Times New Roman" pitchFamily="18" charset="0"/>
                          <a:ea typeface="+mn-ea"/>
                          <a:cs typeface="Times New Roman" pitchFamily="18" charset="0"/>
                        </a:rPr>
                        <a:t>м.р</a:t>
                      </a:r>
                      <a:r>
                        <a:rPr lang="ru-RU" sz="1400" b="1" kern="1200" dirty="0" smtClean="0">
                          <a:solidFill>
                            <a:schemeClr val="dk1"/>
                          </a:solidFill>
                          <a:effectLst/>
                          <a:latin typeface="Times New Roman" pitchFamily="18" charset="0"/>
                          <a:ea typeface="+mn-ea"/>
                          <a:cs typeface="Times New Roman" pitchFamily="18" charset="0"/>
                        </a:rPr>
                        <a:t>. </a:t>
                      </a:r>
                      <a:r>
                        <a:rPr lang="ru-RU" sz="1400" b="1" kern="1200" dirty="0" err="1" smtClean="0">
                          <a:solidFill>
                            <a:schemeClr val="dk1"/>
                          </a:solidFill>
                          <a:effectLst/>
                          <a:latin typeface="Times New Roman" pitchFamily="18" charset="0"/>
                          <a:ea typeface="+mn-ea"/>
                          <a:cs typeface="Times New Roman" pitchFamily="18" charset="0"/>
                        </a:rPr>
                        <a:t>Сызранский</a:t>
                      </a:r>
                      <a:endParaRPr lang="en-US" sz="1400" b="1" kern="1200" dirty="0" smtClean="0">
                        <a:solidFill>
                          <a:schemeClr val="dk1"/>
                        </a:solidFill>
                        <a:effectLst/>
                        <a:latin typeface="Times New Roman" pitchFamily="18" charset="0"/>
                        <a:ea typeface="+mn-ea"/>
                        <a:cs typeface="Times New Roman"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kern="1200" dirty="0" smtClean="0">
                        <a:solidFill>
                          <a:schemeClr val="dk1"/>
                        </a:solidFill>
                        <a:effectLst/>
                        <a:latin typeface="Times New Roman" pitchFamily="18" charset="0"/>
                        <a:ea typeface="+mn-ea"/>
                        <a:cs typeface="Times New Roman" pitchFamily="18" charset="0"/>
                      </a:endParaRPr>
                    </a:p>
                  </a:txBody>
                  <a:tcPr marL="15091" marR="15091" marT="0" marB="0">
                    <a:solidFill>
                      <a:schemeClr val="bg1">
                        <a:alpha val="72000"/>
                      </a:schemeClr>
                    </a:solidFill>
                  </a:tcPr>
                </a:tc>
                <a:extLst>
                  <a:ext uri="{0D108BD9-81ED-4DB2-BD59-A6C34878D82A}">
                    <a16:rowId xmlns:a16="http://schemas.microsoft.com/office/drawing/2014/main" xmlns="" val="10001"/>
                  </a:ext>
                </a:extLst>
              </a:tr>
            </a:tbl>
          </a:graphicData>
        </a:graphic>
      </p:graphicFrame>
      <p:sp>
        <p:nvSpPr>
          <p:cNvPr id="4098" name="AutoShape 2" descr="https://lessonplans-teachers.com/_ld/0/4622951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p14="http://schemas.microsoft.com/office/powerpoint/2010/main" xmlns="" val="3867292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600200"/>
            <a:ext cx="8786842" cy="4525963"/>
          </a:xfrm>
        </p:spPr>
        <p:txBody>
          <a:bodyPr>
            <a:normAutofit/>
          </a:bodyPr>
          <a:lstStyle/>
          <a:p>
            <a:pPr algn="ctr">
              <a:buNone/>
            </a:pPr>
            <a:endParaRPr lang="ru-RU" sz="4400" b="1" dirty="0" smtClean="0">
              <a:solidFill>
                <a:srgbClr val="FF0000"/>
              </a:solidFill>
              <a:effectLst>
                <a:outerShdw blurRad="38100" dist="38100" dir="2700000" algn="tl">
                  <a:srgbClr val="000000">
                    <a:alpha val="43137"/>
                  </a:srgbClr>
                </a:outerShdw>
              </a:effectLst>
              <a:latin typeface="Calibri" pitchFamily="34" charset="0"/>
              <a:ea typeface="+mj-ea"/>
              <a:cs typeface="+mj-cs"/>
            </a:endParaRPr>
          </a:p>
          <a:p>
            <a:pPr algn="ctr">
              <a:buNone/>
            </a:pPr>
            <a:endParaRPr lang="ru-RU" sz="3600" b="1" dirty="0" smtClean="0">
              <a:solidFill>
                <a:srgbClr val="FF0000"/>
              </a:solidFill>
              <a:effectLst>
                <a:outerShdw blurRad="38100" dist="38100" dir="2700000" algn="tl">
                  <a:srgbClr val="000000">
                    <a:alpha val="43137"/>
                  </a:srgbClr>
                </a:outerShdw>
              </a:effectLst>
              <a:latin typeface="Calibri" pitchFamily="34" charset="0"/>
              <a:ea typeface="+mj-ea"/>
              <a:cs typeface="+mj-cs"/>
            </a:endParaRPr>
          </a:p>
          <a:p>
            <a:pPr algn="ctr">
              <a:buNone/>
            </a:pPr>
            <a:endParaRPr lang="ru-RU" sz="3600" b="1" dirty="0" smtClean="0">
              <a:solidFill>
                <a:srgbClr val="0070C0"/>
              </a:solidFill>
              <a:effectLst>
                <a:outerShdw blurRad="38100" dist="38100" dir="2700000" algn="tl">
                  <a:srgbClr val="000000">
                    <a:alpha val="43137"/>
                  </a:srgbClr>
                </a:outerShdw>
              </a:effectLst>
              <a:latin typeface="Calibri" pitchFamily="34" charset="0"/>
              <a:ea typeface="+mj-ea"/>
              <a:cs typeface="+mj-cs"/>
            </a:endParaRPr>
          </a:p>
          <a:p>
            <a:pPr algn="ctr">
              <a:buNone/>
            </a:pPr>
            <a:endParaRPr lang="ru-RU" sz="3600" b="1" dirty="0" smtClean="0">
              <a:solidFill>
                <a:srgbClr val="0070C0"/>
              </a:solidFill>
              <a:effectLst>
                <a:outerShdw blurRad="38100" dist="38100" dir="2700000" algn="tl">
                  <a:srgbClr val="000000">
                    <a:alpha val="43137"/>
                  </a:srgbClr>
                </a:outerShdw>
              </a:effectLst>
              <a:latin typeface="Calibri" pitchFamily="34" charset="0"/>
              <a:ea typeface="+mj-ea"/>
              <a:cs typeface="+mj-cs"/>
            </a:endParaRPr>
          </a:p>
        </p:txBody>
      </p:sp>
      <p:sp>
        <p:nvSpPr>
          <p:cNvPr id="4" name="Заголовок 3"/>
          <p:cNvSpPr>
            <a:spLocks noGrp="1"/>
          </p:cNvSpPr>
          <p:nvPr>
            <p:ph type="title"/>
          </p:nvPr>
        </p:nvSpPr>
        <p:spPr/>
        <p:txBody>
          <a:bodyPr/>
          <a:lstStyle/>
          <a:p>
            <a:endParaRPr lang="ru-RU" dirty="0"/>
          </a:p>
        </p:txBody>
      </p:sp>
      <p:pic>
        <p:nvPicPr>
          <p:cNvPr id="5" name="Рисунок 4" descr="zastavka_2.jpg"/>
          <p:cNvPicPr>
            <a:picLocks noChangeAspect="1"/>
          </p:cNvPicPr>
          <p:nvPr/>
        </p:nvPicPr>
        <p:blipFill>
          <a:blip r:embed="rId2" cstate="print"/>
          <a:stretch>
            <a:fillRect/>
          </a:stretch>
        </p:blipFill>
        <p:spPr>
          <a:xfrm>
            <a:off x="0" y="0"/>
            <a:ext cx="9486438" cy="68580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786842" cy="1143000"/>
          </a:xfrm>
        </p:spPr>
        <p:txBody>
          <a:bodyPr>
            <a:normAutofit/>
          </a:bodyPr>
          <a:lstStyle/>
          <a:p>
            <a:pPr lvl="0" indent="352425" fontAlgn="base">
              <a:spcAft>
                <a:spcPct val="0"/>
              </a:spcAft>
              <a:tabLst>
                <a:tab pos="12700" algn="l"/>
              </a:tabLst>
            </a:pP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Доступ пользователей </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к электронному каталогу библиотек</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6" name="Таблица 5"/>
          <p:cNvGraphicFramePr>
            <a:graphicFrameLocks noGrp="1"/>
          </p:cNvGraphicFramePr>
          <p:nvPr>
            <p:extLst>
              <p:ext uri="{D42A27DB-BD31-4B8C-83A1-F6EECF244321}">
                <p14:modId xmlns="" xmlns:p14="http://schemas.microsoft.com/office/powerpoint/2010/main" val="3098326150"/>
              </p:ext>
            </p:extLst>
          </p:nvPr>
        </p:nvGraphicFramePr>
        <p:xfrm>
          <a:off x="500034" y="1000108"/>
          <a:ext cx="8100392" cy="5820763"/>
        </p:xfrm>
        <a:graphic>
          <a:graphicData uri="http://schemas.openxmlformats.org/drawingml/2006/table">
            <a:tbl>
              <a:tblPr firstRow="1" bandRow="1">
                <a:tableStyleId>{5C22544A-7EE6-4342-B048-85BDC9FD1C3A}</a:tableStyleId>
              </a:tblPr>
              <a:tblGrid>
                <a:gridCol w="3071834">
                  <a:extLst>
                    <a:ext uri="{9D8B030D-6E8A-4147-A177-3AD203B41FA5}">
                      <a16:colId xmlns="" xmlns:a16="http://schemas.microsoft.com/office/drawing/2014/main" val="20000"/>
                    </a:ext>
                  </a:extLst>
                </a:gridCol>
                <a:gridCol w="2456822">
                  <a:extLst>
                    <a:ext uri="{9D8B030D-6E8A-4147-A177-3AD203B41FA5}">
                      <a16:colId xmlns="" xmlns:a16="http://schemas.microsoft.com/office/drawing/2014/main" val="20001"/>
                    </a:ext>
                  </a:extLst>
                </a:gridCol>
                <a:gridCol w="2571736">
                  <a:extLst>
                    <a:ext uri="{9D8B030D-6E8A-4147-A177-3AD203B41FA5}">
                      <a16:colId xmlns="" xmlns:a16="http://schemas.microsoft.com/office/drawing/2014/main" val="20002"/>
                    </a:ext>
                  </a:extLst>
                </a:gridCol>
              </a:tblGrid>
              <a:tr h="425803">
                <a:tc>
                  <a:txBody>
                    <a:bodyPr/>
                    <a:lstStyle/>
                    <a:p>
                      <a:pPr algn="ctr">
                        <a:lnSpc>
                          <a:spcPct val="115000"/>
                        </a:lnSpc>
                        <a:spcAft>
                          <a:spcPts val="0"/>
                        </a:spcAft>
                      </a:pPr>
                      <a:r>
                        <a:rPr lang="ru-RU" sz="1400" b="1" dirty="0">
                          <a:solidFill>
                            <a:schemeClr val="tx1"/>
                          </a:solidFill>
                          <a:latin typeface="Times New Roman"/>
                          <a:ea typeface="Calibri"/>
                          <a:cs typeface="Times New Roman"/>
                        </a:rPr>
                        <a:t>Доступ </a:t>
                      </a:r>
                      <a:r>
                        <a:rPr lang="ru-RU" sz="1400" b="1" dirty="0" smtClean="0">
                          <a:solidFill>
                            <a:schemeClr val="tx1"/>
                          </a:solidFill>
                          <a:latin typeface="Times New Roman"/>
                          <a:ea typeface="Calibri"/>
                          <a:cs typeface="Times New Roman"/>
                        </a:rPr>
                        <a:t>к каталогу на </a:t>
                      </a:r>
                      <a:r>
                        <a:rPr lang="ru-RU" sz="1400" b="1" dirty="0">
                          <a:solidFill>
                            <a:schemeClr val="tx1"/>
                          </a:solidFill>
                          <a:latin typeface="Times New Roman"/>
                          <a:ea typeface="Calibri"/>
                          <a:cs typeface="Times New Roman"/>
                        </a:rPr>
                        <a:t>сайте</a:t>
                      </a:r>
                      <a:endParaRPr lang="ru-RU" sz="1400" dirty="0">
                        <a:solidFill>
                          <a:schemeClr val="tx1"/>
                        </a:solidFill>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0"/>
                        </a:spcAft>
                      </a:pPr>
                      <a:r>
                        <a:rPr lang="ru-RU" sz="1400" b="1" dirty="0">
                          <a:solidFill>
                            <a:schemeClr val="tx1"/>
                          </a:solidFill>
                          <a:latin typeface="Times New Roman"/>
                          <a:ea typeface="Calibri"/>
                          <a:cs typeface="Times New Roman"/>
                        </a:rPr>
                        <a:t>Сайт появился в 2017 г. </a:t>
                      </a:r>
                      <a:endParaRPr lang="ru-RU" sz="1400" dirty="0">
                        <a:solidFill>
                          <a:schemeClr val="tx1"/>
                        </a:solidFill>
                        <a:latin typeface="Calibri"/>
                        <a:ea typeface="Calibri"/>
                        <a:cs typeface="Times New Roman"/>
                      </a:endParaRPr>
                    </a:p>
                  </a:txBody>
                  <a:tcPr marL="68580" marR="68580" marT="0" marB="0">
                    <a:solidFill>
                      <a:srgbClr val="FFFF00"/>
                    </a:solidFill>
                  </a:tcPr>
                </a:tc>
                <a:tc>
                  <a:txBody>
                    <a:bodyPr/>
                    <a:lstStyle/>
                    <a:p>
                      <a:pPr algn="ctr">
                        <a:lnSpc>
                          <a:spcPct val="115000"/>
                        </a:lnSpc>
                        <a:spcAft>
                          <a:spcPts val="0"/>
                        </a:spcAft>
                      </a:pPr>
                      <a:r>
                        <a:rPr lang="ru-RU" sz="1400" b="1" dirty="0">
                          <a:solidFill>
                            <a:schemeClr val="tx1"/>
                          </a:solidFill>
                          <a:latin typeface="Times New Roman"/>
                          <a:ea typeface="Calibri"/>
                          <a:cs typeface="Times New Roman"/>
                        </a:rPr>
                        <a:t>Нет доступа на сайте</a:t>
                      </a:r>
                      <a:endParaRPr lang="ru-RU" sz="1400" dirty="0">
                        <a:solidFill>
                          <a:schemeClr val="tx1"/>
                        </a:solidFill>
                        <a:latin typeface="Calibri"/>
                        <a:ea typeface="Calibri"/>
                        <a:cs typeface="Times New Roman"/>
                      </a:endParaRPr>
                    </a:p>
                  </a:txBody>
                  <a:tcPr marL="68580" marR="68580" marT="0" marB="0">
                    <a:solidFill>
                      <a:srgbClr val="FF0000"/>
                    </a:solidFill>
                  </a:tcPr>
                </a:tc>
                <a:extLst>
                  <a:ext uri="{0D108BD9-81ED-4DB2-BD59-A6C34878D82A}">
                    <a16:rowId xmlns="" xmlns:a16="http://schemas.microsoft.com/office/drawing/2014/main" val="10000"/>
                  </a:ext>
                </a:extLst>
              </a:tr>
              <a:tr h="5289213">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 Жигулевск</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 Кинель</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a:t>
                      </a:r>
                      <a:r>
                        <a:rPr lang="ru-RU" sz="1200" b="1" kern="1200" dirty="0" smtClean="0">
                          <a:solidFill>
                            <a:srgbClr val="00B050"/>
                          </a:solidFill>
                          <a:effectLst/>
                          <a:latin typeface="Times New Roman" pitchFamily="18" charset="0"/>
                          <a:ea typeface="+mn-ea"/>
                          <a:cs typeface="Times New Roman" pitchFamily="18" charset="0"/>
                        </a:rPr>
                        <a:t>. Новокуйбышевск</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 Октябрьск</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 Отрадный</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 Похвистнево</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a:t>
                      </a:r>
                      <a:r>
                        <a:rPr lang="ru-RU" sz="1200" b="1" kern="1200" dirty="0" smtClean="0">
                          <a:solidFill>
                            <a:srgbClr val="00B050"/>
                          </a:solidFill>
                          <a:effectLst/>
                          <a:latin typeface="Times New Roman" pitchFamily="18" charset="0"/>
                          <a:ea typeface="+mn-ea"/>
                          <a:cs typeface="Times New Roman" pitchFamily="18" charset="0"/>
                        </a:rPr>
                        <a:t>. Самара СМИБС</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 Сызрань</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 Тольятти Автоград</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 Тольятти ТБК</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г.о. Чапаевск</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Алексеевский</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Безенчукский</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Большечерниговский</a:t>
                      </a:r>
                      <a:endParaRPr lang="ru-RU" sz="1200" b="1" kern="1200" dirty="0" smtClean="0">
                        <a:solidFill>
                          <a:srgbClr val="00B05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Богатовский</a:t>
                      </a:r>
                      <a:endParaRPr lang="ru-RU" sz="1200" b="1" kern="1200" dirty="0" smtClean="0">
                        <a:solidFill>
                          <a:srgbClr val="00B05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Борский</a:t>
                      </a:r>
                      <a:endParaRPr lang="ru-RU" sz="1200" b="1" kern="1200" dirty="0" smtClean="0">
                        <a:solidFill>
                          <a:srgbClr val="00B05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a:t>
                      </a:r>
                      <a:r>
                        <a:rPr lang="ru-RU" sz="1200" b="1" kern="1200" dirty="0" smtClean="0">
                          <a:solidFill>
                            <a:srgbClr val="00B050"/>
                          </a:solidFill>
                          <a:effectLst/>
                          <a:latin typeface="Times New Roman" pitchFamily="18" charset="0"/>
                          <a:ea typeface="+mn-ea"/>
                          <a:cs typeface="Times New Roman" pitchFamily="18" charset="0"/>
                        </a:rPr>
                        <a:t>. </a:t>
                      </a:r>
                      <a:r>
                        <a:rPr lang="ru-RU" sz="1200" b="1" kern="1200" dirty="0" err="1" smtClean="0">
                          <a:solidFill>
                            <a:srgbClr val="00B050"/>
                          </a:solidFill>
                          <a:effectLst/>
                          <a:latin typeface="Times New Roman" pitchFamily="18" charset="0"/>
                          <a:ea typeface="+mn-ea"/>
                          <a:cs typeface="Times New Roman" pitchFamily="18" charset="0"/>
                        </a:rPr>
                        <a:t>Исаклинский</a:t>
                      </a:r>
                      <a:endParaRPr lang="ru-RU" sz="1200" b="1" kern="1200" dirty="0" smtClean="0">
                        <a:solidFill>
                          <a:srgbClr val="00B050"/>
                        </a:solidFill>
                        <a:effectLst/>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Кинельский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Кинель-Черкасский</a:t>
                      </a:r>
                      <a:endParaRPr lang="ru-RU" sz="1200" b="1" kern="1200" dirty="0" smtClean="0">
                        <a:solidFill>
                          <a:srgbClr val="00B050"/>
                        </a:solidFill>
                        <a:effectLst/>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Кошкинский</a:t>
                      </a:r>
                      <a:endParaRPr lang="ru-RU" sz="1200" b="1" kern="1200" dirty="0" smtClean="0">
                        <a:solidFill>
                          <a:srgbClr val="00B050"/>
                        </a:solidFill>
                        <a:effectLst/>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Красноярский</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Нефтегорский</a:t>
                      </a:r>
                      <a:endParaRPr lang="ru-RU" sz="1200" b="1" kern="1200" dirty="0" smtClean="0">
                        <a:solidFill>
                          <a:srgbClr val="00B050"/>
                        </a:solidFill>
                        <a:effectLst/>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Похвистневский</a:t>
                      </a:r>
                      <a:endParaRPr lang="ru-RU" sz="1200" b="1" kern="1200" dirty="0" smtClean="0">
                        <a:solidFill>
                          <a:srgbClr val="00B050"/>
                        </a:solidFill>
                        <a:effectLst/>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Приволжье</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Ставропольский</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Сызранский</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Хворостянский</a:t>
                      </a:r>
                      <a:endParaRPr lang="ru-RU" sz="1200" b="1" kern="1200" dirty="0" smtClean="0">
                        <a:solidFill>
                          <a:srgbClr val="00B050"/>
                        </a:solidFill>
                        <a:effectLst/>
                        <a:latin typeface="Times New Roman" pitchFamily="18" charset="0"/>
                        <a:ea typeface="+mn-ea"/>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Челно-Вершинский</a:t>
                      </a:r>
                      <a:r>
                        <a:rPr lang="ru-RU" sz="1200" b="1" kern="1200" dirty="0" smtClean="0">
                          <a:solidFill>
                            <a:srgbClr val="00B050"/>
                          </a:solidFill>
                          <a:effectLst/>
                          <a:latin typeface="Times New Roman" pitchFamily="18" charset="0"/>
                          <a:ea typeface="+mn-ea"/>
                          <a:cs typeface="Times New Roman" pitchFamily="18" charset="0"/>
                        </a:rPr>
                        <a:t>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00B050"/>
                          </a:solidFill>
                          <a:effectLst/>
                          <a:latin typeface="Times New Roman" pitchFamily="18" charset="0"/>
                          <a:ea typeface="+mn-ea"/>
                          <a:cs typeface="Times New Roman" pitchFamily="18" charset="0"/>
                        </a:rPr>
                        <a:t>м.р. </a:t>
                      </a:r>
                      <a:r>
                        <a:rPr lang="ru-RU" sz="1200" b="1" kern="1200" dirty="0" err="1" smtClean="0">
                          <a:solidFill>
                            <a:srgbClr val="00B050"/>
                          </a:solidFill>
                          <a:effectLst/>
                          <a:latin typeface="Times New Roman" pitchFamily="18" charset="0"/>
                          <a:ea typeface="+mn-ea"/>
                          <a:cs typeface="Times New Roman" pitchFamily="18" charset="0"/>
                        </a:rPr>
                        <a:t>Шенталинский</a:t>
                      </a:r>
                      <a:endParaRPr lang="ru-RU" sz="1200" b="1" kern="1200" dirty="0" smtClean="0">
                        <a:solidFill>
                          <a:srgbClr val="00B050"/>
                        </a:solidFill>
                        <a:effectLst/>
                        <a:latin typeface="Times New Roman" pitchFamily="18" charset="0"/>
                        <a:ea typeface="+mn-ea"/>
                        <a:cs typeface="Times New Roman" pitchFamily="18" charset="0"/>
                      </a:endParaRPr>
                    </a:p>
                  </a:txBody>
                  <a:tcPr>
                    <a:solidFill>
                      <a:schemeClr val="bg1">
                        <a:alpha val="7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200" b="1" kern="1200" dirty="0" smtClean="0">
                        <a:solidFill>
                          <a:srgbClr val="9966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996600"/>
                          </a:solidFill>
                          <a:effectLst/>
                          <a:latin typeface="Times New Roman" pitchFamily="18" charset="0"/>
                          <a:ea typeface="+mn-ea"/>
                          <a:cs typeface="Times New Roman" pitchFamily="18" charset="0"/>
                        </a:rPr>
                        <a:t>м.р</a:t>
                      </a:r>
                      <a:r>
                        <a:rPr lang="ru-RU" sz="1200" b="1" kern="1200" dirty="0" smtClean="0">
                          <a:solidFill>
                            <a:srgbClr val="996600"/>
                          </a:solidFill>
                          <a:effectLst/>
                          <a:latin typeface="Times New Roman" pitchFamily="18" charset="0"/>
                          <a:ea typeface="+mn-ea"/>
                          <a:cs typeface="Times New Roman" pitchFamily="18" charset="0"/>
                        </a:rPr>
                        <a:t>. </a:t>
                      </a:r>
                      <a:r>
                        <a:rPr lang="ru-RU" sz="1200" b="1" kern="1200" dirty="0" err="1" smtClean="0">
                          <a:solidFill>
                            <a:srgbClr val="996600"/>
                          </a:solidFill>
                          <a:effectLst/>
                          <a:latin typeface="Times New Roman" pitchFamily="18" charset="0"/>
                          <a:ea typeface="+mn-ea"/>
                          <a:cs typeface="Times New Roman" pitchFamily="18" charset="0"/>
                        </a:rPr>
                        <a:t>Большеглушицкий</a:t>
                      </a:r>
                      <a:endParaRPr lang="ru-RU" sz="1200" b="1" kern="1200" dirty="0" smtClean="0">
                        <a:solidFill>
                          <a:srgbClr val="9966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996600"/>
                          </a:solidFill>
                          <a:effectLst/>
                          <a:latin typeface="Times New Roman" pitchFamily="18" charset="0"/>
                          <a:ea typeface="+mn-ea"/>
                          <a:cs typeface="Times New Roman" pitchFamily="18" charset="0"/>
                        </a:rPr>
                        <a:t>м.р. Волжский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996600"/>
                          </a:solidFill>
                          <a:effectLst/>
                          <a:latin typeface="Times New Roman" pitchFamily="18" charset="0"/>
                          <a:ea typeface="+mn-ea"/>
                          <a:cs typeface="Times New Roman" pitchFamily="18" charset="0"/>
                        </a:rPr>
                        <a:t>м.р. </a:t>
                      </a:r>
                      <a:r>
                        <a:rPr lang="ru-RU" sz="1200" b="1" kern="1200" dirty="0" err="1" smtClean="0">
                          <a:solidFill>
                            <a:srgbClr val="996600"/>
                          </a:solidFill>
                          <a:effectLst/>
                          <a:latin typeface="Times New Roman" pitchFamily="18" charset="0"/>
                          <a:ea typeface="+mn-ea"/>
                          <a:cs typeface="Times New Roman" pitchFamily="18" charset="0"/>
                        </a:rPr>
                        <a:t>Клявлинский</a:t>
                      </a:r>
                      <a:endParaRPr lang="ru-RU" sz="1200" b="1" kern="1200" dirty="0" smtClean="0">
                        <a:solidFill>
                          <a:srgbClr val="9966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996600"/>
                          </a:solidFill>
                          <a:effectLst/>
                          <a:latin typeface="Times New Roman" pitchFamily="18" charset="0"/>
                          <a:ea typeface="+mn-ea"/>
                          <a:cs typeface="Times New Roman" pitchFamily="18" charset="0"/>
                        </a:rPr>
                        <a:t>м.р. </a:t>
                      </a:r>
                      <a:r>
                        <a:rPr lang="ru-RU" sz="1200" b="1" kern="1200" dirty="0" err="1" smtClean="0">
                          <a:solidFill>
                            <a:srgbClr val="996600"/>
                          </a:solidFill>
                          <a:effectLst/>
                          <a:latin typeface="Times New Roman" pitchFamily="18" charset="0"/>
                          <a:ea typeface="+mn-ea"/>
                          <a:cs typeface="Times New Roman" pitchFamily="18" charset="0"/>
                        </a:rPr>
                        <a:t>Пестравский</a:t>
                      </a:r>
                      <a:endParaRPr lang="ru-RU" sz="1200" b="1" kern="1200" dirty="0" smtClean="0">
                        <a:solidFill>
                          <a:srgbClr val="9966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996600"/>
                          </a:solidFill>
                          <a:effectLst/>
                          <a:latin typeface="Times New Roman" pitchFamily="18" charset="0"/>
                          <a:ea typeface="+mn-ea"/>
                          <a:cs typeface="Times New Roman" pitchFamily="18" charset="0"/>
                        </a:rPr>
                        <a:t>м.р. Сергиевский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200" b="1" kern="1200" dirty="0" smtClean="0">
                        <a:solidFill>
                          <a:schemeClr val="tx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200" b="1" kern="1200" dirty="0" smtClean="0">
                        <a:solidFill>
                          <a:schemeClr val="tx1"/>
                        </a:solidFill>
                        <a:effectLst/>
                        <a:latin typeface="Times New Roman" pitchFamily="18" charset="0"/>
                        <a:ea typeface="+mn-ea"/>
                        <a:cs typeface="Times New Roman" pitchFamily="18" charset="0"/>
                      </a:endParaRPr>
                    </a:p>
                    <a:p>
                      <a:endParaRPr lang="ru-RU" sz="1200" kern="1200" dirty="0" smtClean="0">
                        <a:solidFill>
                          <a:schemeClr val="dk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lang="ru-RU" sz="1200" b="1" kern="1200" dirty="0" smtClean="0">
                        <a:solidFill>
                          <a:schemeClr val="tx1"/>
                        </a:solidFill>
                        <a:effectLst/>
                        <a:latin typeface="Times New Roman" pitchFamily="18" charset="0"/>
                        <a:ea typeface="+mn-ea"/>
                        <a:cs typeface="Times New Roman" pitchFamily="18" charset="0"/>
                      </a:endParaRPr>
                    </a:p>
                    <a:p>
                      <a:endParaRPr lang="ru-RU" sz="1200" b="1" kern="1200" dirty="0" smtClean="0">
                        <a:solidFill>
                          <a:schemeClr val="tx1"/>
                        </a:solidFill>
                        <a:latin typeface="+mn-lt"/>
                        <a:ea typeface="+mn-ea"/>
                        <a:cs typeface="+mn-cs"/>
                      </a:endParaRPr>
                    </a:p>
                    <a:p>
                      <a:endParaRPr lang="ru-RU" sz="1200" b="1"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lang="ru-RU" sz="1200" b="1" kern="1200" dirty="0" smtClean="0">
                        <a:solidFill>
                          <a:schemeClr val="tx1"/>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200" b="1" kern="1200" dirty="0" smtClean="0">
                        <a:solidFill>
                          <a:schemeClr val="tx1"/>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FF0000"/>
                          </a:solidFill>
                          <a:effectLst/>
                          <a:latin typeface="Times New Roman" pitchFamily="18" charset="0"/>
                          <a:ea typeface="+mn-ea"/>
                          <a:cs typeface="Times New Roman" pitchFamily="18" charset="0"/>
                        </a:rPr>
                        <a:t>г.о. Самара СПБ</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FF0000"/>
                          </a:solidFill>
                          <a:effectLst/>
                          <a:latin typeface="Times New Roman" pitchFamily="18" charset="0"/>
                          <a:ea typeface="+mn-ea"/>
                          <a:cs typeface="Times New Roman" pitchFamily="18" charset="0"/>
                        </a:rPr>
                        <a:t>м.р. </a:t>
                      </a:r>
                      <a:r>
                        <a:rPr lang="ru-RU" sz="1200" b="1" kern="1200" dirty="0" err="1" smtClean="0">
                          <a:solidFill>
                            <a:srgbClr val="FF0000"/>
                          </a:solidFill>
                          <a:effectLst/>
                          <a:latin typeface="Times New Roman" pitchFamily="18" charset="0"/>
                          <a:ea typeface="+mn-ea"/>
                          <a:cs typeface="Times New Roman" pitchFamily="18" charset="0"/>
                        </a:rPr>
                        <a:t>Елховский</a:t>
                      </a:r>
                      <a:endParaRPr lang="ru-RU" sz="12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FF0000"/>
                          </a:solidFill>
                          <a:effectLst/>
                          <a:latin typeface="Times New Roman" pitchFamily="18" charset="0"/>
                          <a:ea typeface="+mn-ea"/>
                          <a:cs typeface="Times New Roman" pitchFamily="18" charset="0"/>
                        </a:rPr>
                        <a:t>м.р. </a:t>
                      </a:r>
                      <a:r>
                        <a:rPr lang="ru-RU" sz="1200" b="1" kern="1200" dirty="0" err="1" smtClean="0">
                          <a:solidFill>
                            <a:srgbClr val="FF0000"/>
                          </a:solidFill>
                          <a:effectLst/>
                          <a:latin typeface="Times New Roman" pitchFamily="18" charset="0"/>
                          <a:ea typeface="+mn-ea"/>
                          <a:cs typeface="Times New Roman" pitchFamily="18" charset="0"/>
                        </a:rPr>
                        <a:t>Камышлинский</a:t>
                      </a:r>
                      <a:endParaRPr lang="ru-RU" sz="12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200" b="1" kern="1200" dirty="0" smtClean="0">
                          <a:solidFill>
                            <a:srgbClr val="FF0000"/>
                          </a:solidFill>
                          <a:effectLst/>
                          <a:latin typeface="Times New Roman" pitchFamily="18" charset="0"/>
                          <a:ea typeface="+mn-ea"/>
                          <a:cs typeface="Times New Roman" pitchFamily="18" charset="0"/>
                        </a:rPr>
                        <a:t>м.р. Красноармейский</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ru-RU" sz="1200" b="1" kern="1200" dirty="0" smtClean="0">
                        <a:solidFill>
                          <a:srgbClr val="FF0000"/>
                        </a:solidFill>
                        <a:effectLst/>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ru-RU" sz="1200" b="1" kern="1200" dirty="0" smtClean="0">
                        <a:solidFill>
                          <a:srgbClr val="FF0000"/>
                        </a:solidFill>
                        <a:effectLst/>
                        <a:latin typeface="Times New Roman" pitchFamily="18" charset="0"/>
                        <a:ea typeface="+mn-ea"/>
                        <a:cs typeface="Times New Roman" pitchFamily="18" charset="0"/>
                      </a:endParaRPr>
                    </a:p>
                    <a:p>
                      <a:endParaRPr lang="ru-RU" sz="1200" kern="1200" dirty="0" smtClean="0">
                        <a:solidFill>
                          <a:schemeClr val="dk1"/>
                        </a:solidFill>
                        <a:latin typeface="+mn-lt"/>
                        <a:ea typeface="+mn-ea"/>
                        <a:cs typeface="+mn-cs"/>
                      </a:endParaRPr>
                    </a:p>
                    <a:p>
                      <a:endParaRPr lang="ru-RU" sz="1200" b="1" kern="1200" dirty="0" smtClean="0">
                        <a:solidFill>
                          <a:schemeClr val="tx1"/>
                        </a:solidFill>
                        <a:latin typeface="+mn-lt"/>
                        <a:ea typeface="+mn-ea"/>
                        <a:cs typeface="+mn-cs"/>
                      </a:endParaRPr>
                    </a:p>
                    <a:p>
                      <a:endParaRPr lang="ru-RU" sz="1200" b="1" kern="1200" dirty="0" smtClean="0">
                        <a:solidFill>
                          <a:schemeClr val="tx1"/>
                        </a:solidFill>
                        <a:latin typeface="+mn-lt"/>
                        <a:ea typeface="+mn-ea"/>
                        <a:cs typeface="+mn-cs"/>
                      </a:endParaRPr>
                    </a:p>
                    <a:p>
                      <a:endParaRPr lang="ru-RU" sz="1200" b="1"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1" kern="1200" dirty="0" smtClean="0">
                        <a:solidFill>
                          <a:schemeClr val="tx1"/>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extLst>
                  <a:ext uri="{0D108BD9-81ED-4DB2-BD59-A6C34878D82A}">
                    <a16:rowId xmlns="" xmlns:a16="http://schemas.microsoft.com/office/drawing/2014/main" val="10001"/>
                  </a:ext>
                </a:extLst>
              </a:tr>
            </a:tbl>
          </a:graphicData>
        </a:graphic>
      </p:graphicFrame>
      <p:sp>
        <p:nvSpPr>
          <p:cNvPr id="4098" name="AutoShape 2" descr="https://lessonplans-teachers.com/_ld/0/4622951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 name="Рисунок 4"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3867292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7332" y="0"/>
            <a:ext cx="8736668" cy="830458"/>
          </a:xfrm>
        </p:spPr>
        <p:txBody>
          <a:bodyPr>
            <a:noAutofit/>
          </a:bodyPr>
          <a:lstStyle/>
          <a:p>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Реализация стратегических планов формирования </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библиотечных фондов</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2536867623"/>
              </p:ext>
            </p:extLst>
          </p:nvPr>
        </p:nvGraphicFramePr>
        <p:xfrm>
          <a:off x="428596" y="1571612"/>
          <a:ext cx="8199784" cy="4989757"/>
        </p:xfrm>
        <a:graphic>
          <a:graphicData uri="http://schemas.openxmlformats.org/drawingml/2006/table">
            <a:tbl>
              <a:tblPr>
                <a:tableStyleId>{5C22544A-7EE6-4342-B048-85BDC9FD1C3A}</a:tableStyleId>
              </a:tblPr>
              <a:tblGrid>
                <a:gridCol w="3000396">
                  <a:extLst>
                    <a:ext uri="{9D8B030D-6E8A-4147-A177-3AD203B41FA5}">
                      <a16:colId xmlns="" xmlns:a16="http://schemas.microsoft.com/office/drawing/2014/main" val="23534612"/>
                    </a:ext>
                  </a:extLst>
                </a:gridCol>
                <a:gridCol w="2753739">
                  <a:extLst>
                    <a:ext uri="{9D8B030D-6E8A-4147-A177-3AD203B41FA5}">
                      <a16:colId xmlns="" xmlns:a16="http://schemas.microsoft.com/office/drawing/2014/main" val="1948154112"/>
                    </a:ext>
                  </a:extLst>
                </a:gridCol>
                <a:gridCol w="2445649">
                  <a:extLst>
                    <a:ext uri="{9D8B030D-6E8A-4147-A177-3AD203B41FA5}">
                      <a16:colId xmlns="" xmlns:a16="http://schemas.microsoft.com/office/drawing/2014/main" val="3063996962"/>
                    </a:ext>
                  </a:extLst>
                </a:gridCol>
              </a:tblGrid>
              <a:tr h="4832455">
                <a:tc>
                  <a:txBody>
                    <a:bodyPr/>
                    <a:lstStyle/>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Безенчукский</a:t>
                      </a: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Б.-Глушицкий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Борский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Елховский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Исаклинский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К.-Черкасский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Клявлинский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Кошкинский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Красноярский</a:t>
                      </a: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Нефтегорский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Пестравский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Похвистневский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Ставропольский</a:t>
                      </a: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Сызранский</a:t>
                      </a: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Хворостянский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Шигонский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Жигулевский</a:t>
                      </a: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Новокуйбышевский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Отрадненский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err="1" smtClean="0">
                          <a:solidFill>
                            <a:srgbClr val="00B050"/>
                          </a:solidFill>
                          <a:effectLst/>
                          <a:latin typeface="Times New Roman" panose="02020603050405020304" pitchFamily="18" charset="0"/>
                          <a:cs typeface="Times New Roman" panose="02020603050405020304" pitchFamily="18" charset="0"/>
                        </a:rPr>
                        <a:t>Похвистневский</a:t>
                      </a:r>
                      <a:endParaRPr lang="ru-RU" sz="12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Сызрань</a:t>
                      </a: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Тольятти, ТБК</a:t>
                      </a: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Тольятти, Библиотека Автограда</a:t>
                      </a: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Тольятти, ОДБ</a:t>
                      </a: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Самара, СМИБС </a:t>
                      </a:r>
                    </a:p>
                    <a:p>
                      <a:pPr marL="342900" indent="-342900" algn="l" fontAlgn="t">
                        <a:buFont typeface="+mj-lt"/>
                        <a:buAutoNum type="arabicPeriod"/>
                      </a:pPr>
                      <a:r>
                        <a:rPr lang="ru-RU" sz="1200" b="1" u="none" strike="noStrike" dirty="0" smtClean="0">
                          <a:solidFill>
                            <a:srgbClr val="00B050"/>
                          </a:solidFill>
                          <a:effectLst/>
                          <a:latin typeface="Times New Roman" panose="02020603050405020304" pitchFamily="18" charset="0"/>
                          <a:cs typeface="Times New Roman" panose="02020603050405020304" pitchFamily="18" charset="0"/>
                        </a:rPr>
                        <a:t>Самара, ЦСДБ  </a:t>
                      </a:r>
                    </a:p>
                    <a:p>
                      <a:pPr marL="342900" indent="-342900" algn="l" fontAlgn="t">
                        <a:buFont typeface="+mj-lt"/>
                        <a:buAutoNum type="arabicPeriod"/>
                      </a:pPr>
                      <a:endParaRPr lang="ru-RU" sz="1500" b="1" u="none" strike="noStrike" dirty="0" smtClean="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err="1" smtClean="0">
                          <a:solidFill>
                            <a:srgbClr val="996600"/>
                          </a:solidFill>
                          <a:effectLst/>
                          <a:latin typeface="Times New Roman" panose="02020603050405020304" pitchFamily="18" charset="0"/>
                          <a:cs typeface="Times New Roman" panose="02020603050405020304" pitchFamily="18" charset="0"/>
                        </a:rPr>
                        <a:t>Б.-Черниговский</a:t>
                      </a:r>
                      <a:endParaRPr lang="ru-RU" sz="1400" b="1" i="0" u="none" strike="noStrike" dirty="0" smtClean="0">
                        <a:solidFill>
                          <a:srgbClr val="996600"/>
                        </a:solidFill>
                        <a:effectLst/>
                        <a:latin typeface="Times New Roman" panose="02020603050405020304" pitchFamily="18" charset="0"/>
                        <a:cs typeface="Times New Roman" panose="02020603050405020304" pitchFamily="18" charset="0"/>
                      </a:endParaRP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err="1" smtClean="0">
                          <a:solidFill>
                            <a:srgbClr val="996600"/>
                          </a:solidFill>
                          <a:effectLst/>
                          <a:latin typeface="Times New Roman" panose="02020603050405020304" pitchFamily="18" charset="0"/>
                          <a:cs typeface="Times New Roman" panose="02020603050405020304" pitchFamily="18" charset="0"/>
                        </a:rPr>
                        <a:t>Богатовский</a:t>
                      </a:r>
                      <a:endParaRPr lang="ru-RU" sz="1400" b="1" i="0" u="none" strike="noStrike" dirty="0" smtClean="0">
                        <a:solidFill>
                          <a:srgbClr val="996600"/>
                        </a:solidFill>
                        <a:effectLst/>
                        <a:latin typeface="Times New Roman" panose="02020603050405020304" pitchFamily="18" charset="0"/>
                        <a:cs typeface="Times New Roman" panose="02020603050405020304" pitchFamily="18" charset="0"/>
                      </a:endParaRP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996600"/>
                          </a:solidFill>
                          <a:effectLst/>
                          <a:latin typeface="Times New Roman" panose="02020603050405020304" pitchFamily="18" charset="0"/>
                          <a:cs typeface="Times New Roman" panose="02020603050405020304" pitchFamily="18" charset="0"/>
                        </a:rPr>
                        <a:t>Волжский</a:t>
                      </a: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996600"/>
                          </a:solidFill>
                          <a:effectLst/>
                          <a:latin typeface="Times New Roman" panose="02020603050405020304" pitchFamily="18" charset="0"/>
                          <a:cs typeface="Times New Roman" panose="02020603050405020304" pitchFamily="18" charset="0"/>
                        </a:rPr>
                        <a:t>Кинельский </a:t>
                      </a: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996600"/>
                          </a:solidFill>
                          <a:effectLst/>
                          <a:latin typeface="Times New Roman" panose="02020603050405020304" pitchFamily="18" charset="0"/>
                          <a:cs typeface="Times New Roman" panose="02020603050405020304" pitchFamily="18" charset="0"/>
                        </a:rPr>
                        <a:t>Красноармейский</a:t>
                      </a: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996600"/>
                          </a:solidFill>
                          <a:effectLst/>
                          <a:latin typeface="Times New Roman" panose="02020603050405020304" pitchFamily="18" charset="0"/>
                          <a:cs typeface="Times New Roman" panose="02020603050405020304" pitchFamily="18" charset="0"/>
                        </a:rPr>
                        <a:t>Приволжский</a:t>
                      </a: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996600"/>
                          </a:solidFill>
                          <a:effectLst/>
                          <a:latin typeface="Times New Roman" panose="02020603050405020304" pitchFamily="18" charset="0"/>
                          <a:cs typeface="Times New Roman" panose="02020603050405020304" pitchFamily="18" charset="0"/>
                        </a:rPr>
                        <a:t>Сергиевский</a:t>
                      </a: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err="1" smtClean="0">
                          <a:solidFill>
                            <a:srgbClr val="996600"/>
                          </a:solidFill>
                          <a:effectLst/>
                          <a:latin typeface="Times New Roman" panose="02020603050405020304" pitchFamily="18" charset="0"/>
                          <a:cs typeface="Times New Roman" panose="02020603050405020304" pitchFamily="18" charset="0"/>
                        </a:rPr>
                        <a:t>Челно-Вершинский</a:t>
                      </a:r>
                      <a:endParaRPr lang="ru-RU" sz="1400" b="1" i="0" u="none" strike="noStrike" dirty="0" smtClean="0">
                        <a:solidFill>
                          <a:srgbClr val="996600"/>
                        </a:solidFill>
                        <a:effectLst/>
                        <a:latin typeface="Times New Roman" panose="02020603050405020304" pitchFamily="18" charset="0"/>
                        <a:cs typeface="Times New Roman" panose="02020603050405020304" pitchFamily="18" charset="0"/>
                      </a:endParaRP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err="1" smtClean="0">
                          <a:solidFill>
                            <a:srgbClr val="996600"/>
                          </a:solidFill>
                          <a:effectLst/>
                          <a:latin typeface="Times New Roman" panose="02020603050405020304" pitchFamily="18" charset="0"/>
                          <a:cs typeface="Times New Roman" panose="02020603050405020304" pitchFamily="18" charset="0"/>
                        </a:rPr>
                        <a:t>Шенталинский</a:t>
                      </a:r>
                      <a:endParaRPr lang="ru-RU" sz="1400" b="1" i="0" u="none" strike="noStrike" dirty="0" smtClean="0">
                        <a:solidFill>
                          <a:srgbClr val="996600"/>
                        </a:solidFill>
                        <a:effectLst/>
                        <a:latin typeface="Times New Roman" panose="02020603050405020304" pitchFamily="18" charset="0"/>
                        <a:cs typeface="Times New Roman" panose="02020603050405020304" pitchFamily="18" charset="0"/>
                      </a:endParaRP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996600"/>
                          </a:solidFill>
                          <a:effectLst/>
                          <a:latin typeface="Times New Roman" panose="02020603050405020304" pitchFamily="18" charset="0"/>
                          <a:cs typeface="Times New Roman" panose="02020603050405020304" pitchFamily="18" charset="0"/>
                        </a:rPr>
                        <a:t>Октябрьск</a:t>
                      </a:r>
                    </a:p>
                    <a:p>
                      <a:pPr marL="228600" marR="0" indent="-228600" algn="l" defTabSz="914400" rtl="0" eaLnBrk="1" fontAlgn="b"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996600"/>
                          </a:solidFill>
                          <a:effectLst/>
                          <a:latin typeface="Times New Roman" panose="02020603050405020304" pitchFamily="18" charset="0"/>
                          <a:cs typeface="Times New Roman" panose="02020603050405020304" pitchFamily="18" charset="0"/>
                        </a:rPr>
                        <a:t>Кинель</a:t>
                      </a:r>
                    </a:p>
                    <a:p>
                      <a:pPr marL="0" marR="0" indent="0" algn="l" defTabSz="914400" rtl="0" eaLnBrk="1" fontAlgn="b" latinLnBrk="0" hangingPunct="1">
                        <a:lnSpc>
                          <a:spcPct val="100000"/>
                        </a:lnSpc>
                        <a:spcBef>
                          <a:spcPts val="0"/>
                        </a:spcBef>
                        <a:spcAft>
                          <a:spcPts val="0"/>
                        </a:spcAft>
                        <a:buClrTx/>
                        <a:buSzTx/>
                        <a:buFontTx/>
                        <a:buNone/>
                        <a:tabLst/>
                        <a:defRPr/>
                      </a:pP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5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5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5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5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5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Алексеевский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Камышлинский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Чапаевск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smtClean="0">
                          <a:solidFill>
                            <a:srgbClr val="FF0000"/>
                          </a:solidFill>
                          <a:effectLst/>
                          <a:latin typeface="Times New Roman" panose="02020603050405020304" pitchFamily="18" charset="0"/>
                          <a:ea typeface="+mn-ea"/>
                          <a:cs typeface="Times New Roman" panose="02020603050405020304" pitchFamily="18" charset="0"/>
                        </a:rPr>
                        <a:t>Самара, СПБ</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endParaRPr lang="ru-RU" sz="15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330039619"/>
              </p:ext>
            </p:extLst>
          </p:nvPr>
        </p:nvGraphicFramePr>
        <p:xfrm>
          <a:off x="428596" y="928670"/>
          <a:ext cx="8225715" cy="64008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Стратегии реализуется в полном объеме и с хорошими </a:t>
                      </a:r>
                    </a:p>
                    <a:p>
                      <a:pPr algn="ctr"/>
                      <a:r>
                        <a:rPr lang="ru-RU" sz="1200" b="1" kern="1200" dirty="0" smtClean="0">
                          <a:solidFill>
                            <a:schemeClr val="tx1"/>
                          </a:solidFill>
                          <a:effectLst/>
                          <a:latin typeface="Times New Roman" pitchFamily="18" charset="0"/>
                          <a:ea typeface="Calibri"/>
                          <a:cs typeface="Times New Roman" pitchFamily="18" charset="0"/>
                        </a:rPr>
                        <a:t>результатами</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Стратегии реализуется, но достигнутые </a:t>
                      </a:r>
                    </a:p>
                    <a:p>
                      <a:pPr algn="ctr"/>
                      <a:r>
                        <a:rPr lang="ru-RU" sz="1200" b="1" kern="1200" dirty="0" smtClean="0">
                          <a:solidFill>
                            <a:schemeClr val="tx1"/>
                          </a:solidFill>
                          <a:effectLst/>
                          <a:latin typeface="Times New Roman" pitchFamily="18" charset="0"/>
                          <a:ea typeface="Calibri"/>
                          <a:cs typeface="Times New Roman" pitchFamily="18" charset="0"/>
                        </a:rPr>
                        <a:t>результаты незначительны</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Стратегии не реализуются</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7332" y="214290"/>
            <a:ext cx="8736668" cy="598294"/>
          </a:xfrm>
        </p:spPr>
        <p:txBody>
          <a:bodyPr>
            <a:noAutofit/>
          </a:bodyPr>
          <a:lstStyle/>
          <a:p>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Объем новых поступлений на 1000 жителей</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(норматив – 250 книг на 1000 жителей)</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2536867623"/>
              </p:ext>
            </p:extLst>
          </p:nvPr>
        </p:nvGraphicFramePr>
        <p:xfrm>
          <a:off x="428596" y="1500174"/>
          <a:ext cx="8199784" cy="5214974"/>
        </p:xfrm>
        <a:graphic>
          <a:graphicData uri="http://schemas.openxmlformats.org/drawingml/2006/table">
            <a:tbl>
              <a:tblPr>
                <a:tableStyleId>{5C22544A-7EE6-4342-B048-85BDC9FD1C3A}</a:tableStyleId>
              </a:tblPr>
              <a:tblGrid>
                <a:gridCol w="3000396">
                  <a:extLst>
                    <a:ext uri="{9D8B030D-6E8A-4147-A177-3AD203B41FA5}">
                      <a16:colId xmlns="" xmlns:a16="http://schemas.microsoft.com/office/drawing/2014/main" val="23534612"/>
                    </a:ext>
                  </a:extLst>
                </a:gridCol>
                <a:gridCol w="2753739">
                  <a:extLst>
                    <a:ext uri="{9D8B030D-6E8A-4147-A177-3AD203B41FA5}">
                      <a16:colId xmlns="" xmlns:a16="http://schemas.microsoft.com/office/drawing/2014/main" val="1948154112"/>
                    </a:ext>
                  </a:extLst>
                </a:gridCol>
                <a:gridCol w="2445649">
                  <a:extLst>
                    <a:ext uri="{9D8B030D-6E8A-4147-A177-3AD203B41FA5}">
                      <a16:colId xmlns="" xmlns:a16="http://schemas.microsoft.com/office/drawing/2014/main" val="3063996962"/>
                    </a:ext>
                  </a:extLst>
                </a:gridCol>
              </a:tblGrid>
              <a:tr h="5214974">
                <a:tc>
                  <a:txBody>
                    <a:bodyPr/>
                    <a:lstStyle/>
                    <a:p>
                      <a:pPr marL="342900" indent="-342900" algn="l" fontAlgn="t">
                        <a:buFont typeface="+mj-lt"/>
                        <a:buAutoNum type="arabicPeriod"/>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Жигулевск</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Шигонский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i="0" u="none" strike="noStrike" dirty="0" err="1" smtClean="0">
                          <a:solidFill>
                            <a:srgbClr val="996600"/>
                          </a:solidFill>
                          <a:effectLst/>
                          <a:latin typeface="Times New Roman" panose="02020603050405020304" pitchFamily="18" charset="0"/>
                          <a:cs typeface="Times New Roman" panose="02020603050405020304" pitchFamily="18" charset="0"/>
                        </a:rPr>
                        <a:t>Богатовский</a:t>
                      </a:r>
                      <a:endParaRPr lang="ru-RU" sz="1300" b="1" i="0" u="none" strike="noStrike" dirty="0" smtClean="0">
                        <a:solidFill>
                          <a:srgbClr val="996600"/>
                        </a:solidFill>
                        <a:effectLst/>
                        <a:latin typeface="Times New Roman" panose="02020603050405020304" pitchFamily="18" charset="0"/>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i="0" u="none" strike="noStrike" dirty="0" smtClean="0">
                          <a:solidFill>
                            <a:srgbClr val="996600"/>
                          </a:solidFill>
                          <a:effectLst/>
                          <a:latin typeface="Times New Roman" panose="02020603050405020304" pitchFamily="18" charset="0"/>
                          <a:cs typeface="Times New Roman" panose="02020603050405020304" pitchFamily="18" charset="0"/>
                        </a:rPr>
                        <a:t>Ставропольский</a:t>
                      </a:r>
                    </a:p>
                    <a:p>
                      <a:pPr marL="342900" indent="-342900" algn="l" fontAlgn="t">
                        <a:buFont typeface="+mj-lt"/>
                        <a:buAutoNum type="arabicPeriod"/>
                      </a:pPr>
                      <a:r>
                        <a:rPr lang="ru-RU" sz="1300" b="1" i="0" u="none" strike="noStrike" dirty="0" err="1" smtClean="0">
                          <a:solidFill>
                            <a:srgbClr val="996600"/>
                          </a:solidFill>
                          <a:effectLst/>
                          <a:latin typeface="Times New Roman" panose="02020603050405020304" pitchFamily="18" charset="0"/>
                          <a:cs typeface="Times New Roman" panose="02020603050405020304" pitchFamily="18" charset="0"/>
                        </a:rPr>
                        <a:t>Исаклинский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i="0" u="none" strike="noStrike" dirty="0" smtClean="0">
                          <a:solidFill>
                            <a:srgbClr val="00B050"/>
                          </a:solidFill>
                          <a:effectLst/>
                          <a:latin typeface="Times New Roman" panose="02020603050405020304" pitchFamily="18" charset="0"/>
                          <a:cs typeface="Times New Roman" panose="02020603050405020304" pitchFamily="18" charset="0"/>
                        </a:rPr>
                        <a:t>Новокуйбышевск</a:t>
                      </a:r>
                      <a:endParaRPr lang="ru-RU" sz="1300" b="1" i="0" u="none" strike="noStrike" dirty="0" smtClean="0">
                        <a:solidFill>
                          <a:srgbClr val="996600"/>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i="0" u="none" strike="noStrike" dirty="0" smtClean="0">
                          <a:solidFill>
                            <a:srgbClr val="996600"/>
                          </a:solidFill>
                          <a:effectLst/>
                          <a:latin typeface="Times New Roman" panose="02020603050405020304" pitchFamily="18" charset="0"/>
                          <a:cs typeface="Times New Roman" panose="02020603050405020304" pitchFamily="18" charset="0"/>
                        </a:rPr>
                        <a:t>Красноярский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i="0" u="none" strike="noStrike" dirty="0" smtClean="0">
                          <a:solidFill>
                            <a:srgbClr val="996600"/>
                          </a:solidFill>
                          <a:effectLst/>
                          <a:latin typeface="Times New Roman" panose="02020603050405020304" pitchFamily="18" charset="0"/>
                          <a:cs typeface="Times New Roman" panose="02020603050405020304" pitchFamily="18" charset="0"/>
                        </a:rPr>
                        <a:t>Красноармейский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i="0" u="none" strike="noStrike" dirty="0" err="1" smtClean="0">
                          <a:solidFill>
                            <a:srgbClr val="996600"/>
                          </a:solidFill>
                          <a:effectLst/>
                          <a:latin typeface="Times New Roman" panose="02020603050405020304" pitchFamily="18" charset="0"/>
                          <a:cs typeface="Times New Roman" panose="02020603050405020304" pitchFamily="18" charset="0"/>
                        </a:rPr>
                        <a:t>Пестравский</a:t>
                      </a:r>
                      <a:endParaRPr lang="ru-RU" sz="1300" b="1" i="0" u="none" strike="noStrike" dirty="0" smtClean="0">
                        <a:solidFill>
                          <a:srgbClr val="996600"/>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i="0" u="none" strike="noStrike" dirty="0" smtClean="0">
                          <a:solidFill>
                            <a:srgbClr val="996600"/>
                          </a:solidFill>
                          <a:effectLst/>
                          <a:latin typeface="Times New Roman" panose="02020603050405020304" pitchFamily="18" charset="0"/>
                          <a:cs typeface="Times New Roman" panose="02020603050405020304" pitchFamily="18" charset="0"/>
                        </a:rPr>
                        <a:t>Сергиевский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i="0" u="none" strike="noStrike" dirty="0" smtClean="0">
                          <a:solidFill>
                            <a:srgbClr val="996600"/>
                          </a:solidFill>
                          <a:effectLst/>
                          <a:latin typeface="Times New Roman" panose="02020603050405020304" pitchFamily="18" charset="0"/>
                          <a:cs typeface="Times New Roman" panose="02020603050405020304" pitchFamily="18" charset="0"/>
                        </a:rPr>
                        <a:t>Приволжский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Алексеевский</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Клявлинский</a:t>
                      </a: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Камышлинский</a:t>
                      </a: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Борский</a:t>
                      </a: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Сызранский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Чапаевск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Октябрьск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Кинель</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Сызрань</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Похвистневский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Отрадный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Тольятти, Автоград</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Тольятти, ОДБ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Самара, СМИБС</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Самара, ЦСДБ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Тольятти, ТБК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Самара, СПБ</a:t>
                      </a:r>
                    </a:p>
                    <a:p>
                      <a:pPr marL="342900" marR="0" lvl="0" indent="-342900" algn="l" defTabSz="914400" rtl="0" eaLnBrk="1" fontAlgn="t" latinLnBrk="0" hangingPunct="1">
                        <a:lnSpc>
                          <a:spcPct val="100000"/>
                        </a:lnSpc>
                        <a:spcBef>
                          <a:spcPts val="0"/>
                        </a:spcBef>
                        <a:spcAft>
                          <a:spcPts val="0"/>
                        </a:spcAft>
                        <a:buClrTx/>
                        <a:buSzTx/>
                        <a:buFont typeface="+mj-lt"/>
                        <a:buNone/>
                        <a:tabLst/>
                        <a:defRPr/>
                      </a:pP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Кинельский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Елховский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Ч.-Вершинский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Нефтегорский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Б.-Черниговский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Б.-Глушицкий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К.-Черкасский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i="0" u="none" strike="noStrike" dirty="0" err="1" smtClean="0">
                          <a:solidFill>
                            <a:srgbClr val="996600"/>
                          </a:solidFill>
                          <a:effectLst/>
                          <a:latin typeface="Times New Roman" panose="02020603050405020304" pitchFamily="18" charset="0"/>
                          <a:cs typeface="Times New Roman" panose="02020603050405020304" pitchFamily="18" charset="0"/>
                        </a:rPr>
                        <a:t>Кошкинский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i="0" u="none" strike="noStrike" dirty="0" err="1" smtClean="0">
                          <a:solidFill>
                            <a:srgbClr val="996600"/>
                          </a:solidFill>
                          <a:effectLst/>
                          <a:latin typeface="Times New Roman" panose="02020603050405020304" pitchFamily="18" charset="0"/>
                          <a:cs typeface="Times New Roman" panose="02020603050405020304" pitchFamily="18" charset="0"/>
                        </a:rPr>
                        <a:t>Шенталинский</a:t>
                      </a: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i="0" u="none" strike="noStrike" dirty="0" err="1" smtClean="0">
                          <a:solidFill>
                            <a:srgbClr val="996600"/>
                          </a:solidFill>
                          <a:effectLst/>
                          <a:latin typeface="Times New Roman" panose="02020603050405020304" pitchFamily="18" charset="0"/>
                          <a:cs typeface="Times New Roman" panose="02020603050405020304" pitchFamily="18" charset="0"/>
                        </a:rPr>
                        <a:t>Похвистневский</a:t>
                      </a: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Безенчукский</a:t>
                      </a: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i="0" u="none" strike="noStrike" dirty="0" err="1" smtClean="0">
                          <a:solidFill>
                            <a:srgbClr val="996600"/>
                          </a:solidFill>
                          <a:effectLst/>
                          <a:latin typeface="Times New Roman" panose="02020603050405020304" pitchFamily="18" charset="0"/>
                          <a:cs typeface="Times New Roman" panose="02020603050405020304" pitchFamily="18" charset="0"/>
                        </a:rPr>
                        <a:t>Хворостянский</a:t>
                      </a: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330039619"/>
              </p:ext>
            </p:extLst>
          </p:nvPr>
        </p:nvGraphicFramePr>
        <p:xfrm>
          <a:off x="428596" y="1000108"/>
          <a:ext cx="8225715" cy="37084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250 и более книг</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150 - 250 книг</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Менее 150 книг</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428596" y="4714884"/>
            <a:ext cx="1285884" cy="1874030"/>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ChangeAspect="1" noChangeArrowheads="1"/>
          </p:cNvPicPr>
          <p:nvPr/>
        </p:nvPicPr>
        <p:blipFill>
          <a:blip r:embed="rId2" cstate="print"/>
          <a:srcRect/>
          <a:stretch>
            <a:fillRect/>
          </a:stretch>
        </p:blipFill>
        <p:spPr bwMode="auto">
          <a:xfrm>
            <a:off x="323528" y="908720"/>
            <a:ext cx="8588551" cy="5688632"/>
          </a:xfrm>
          <a:prstGeom prst="rect">
            <a:avLst/>
          </a:prstGeom>
          <a:noFill/>
          <a:ln w="9525">
            <a:noFill/>
            <a:miter lim="800000"/>
            <a:headEnd/>
            <a:tailEnd/>
          </a:ln>
        </p:spPr>
      </p:pic>
      <p:sp>
        <p:nvSpPr>
          <p:cNvPr id="13" name="Заголовок 1"/>
          <p:cNvSpPr>
            <a:spLocks noGrp="1"/>
          </p:cNvSpPr>
          <p:nvPr>
            <p:ph type="title"/>
          </p:nvPr>
        </p:nvSpPr>
        <p:spPr>
          <a:xfrm>
            <a:off x="466210" y="44624"/>
            <a:ext cx="8677790" cy="1143000"/>
          </a:xfrm>
        </p:spPr>
        <p:txBody>
          <a:bodyPr>
            <a:normAutofit/>
          </a:bodyPr>
          <a:lstStyle/>
          <a:p>
            <a:r>
              <a:rPr lang="ru-RU" sz="36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Продвижение чтения</a:t>
            </a:r>
            <a:endParaRPr lang="ru-RU" sz="36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pic>
        <p:nvPicPr>
          <p:cNvPr id="4" name="Рисунок 3" descr="b8b57a17e9698027df924423d11d1d2a02d41aea_598_700.jpg"/>
          <p:cNvPicPr>
            <a:picLocks noChangeAspect="1"/>
          </p:cNvPicPr>
          <p:nvPr/>
        </p:nvPicPr>
        <p:blipFill>
          <a:blip r:embed="rId3" cstate="print"/>
          <a:stretch>
            <a:fillRect/>
          </a:stretch>
        </p:blipFill>
        <p:spPr>
          <a:xfrm>
            <a:off x="7643834" y="4786322"/>
            <a:ext cx="1285884" cy="187403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cstate="print"/>
          <a:srcRect/>
          <a:stretch>
            <a:fillRect/>
          </a:stretch>
        </p:blipFill>
        <p:spPr bwMode="auto">
          <a:xfrm>
            <a:off x="395536" y="980728"/>
            <a:ext cx="8210550" cy="4932957"/>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cstate="print"/>
          <a:srcRect/>
          <a:stretch>
            <a:fillRect/>
          </a:stretch>
        </p:blipFill>
        <p:spPr bwMode="auto">
          <a:xfrm>
            <a:off x="156325" y="692696"/>
            <a:ext cx="8987675" cy="5832648"/>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785818"/>
          </a:xfrm>
        </p:spPr>
        <p:txBody>
          <a:bodyPr>
            <a:normAutofit fontScale="90000"/>
          </a:bodyPr>
          <a:lstStyle/>
          <a:p>
            <a:r>
              <a:rPr lang="ru-RU" sz="1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ru-RU" sz="1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Библиотечные кадры</a:t>
            </a:r>
            <a:b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Квалификация персонала: образование сотрудников, </a:t>
            </a:r>
            <a:b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соответствующее требованиям профессионального стандарта (в %) </a:t>
            </a:r>
            <a:b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endParaRPr lang="ru-RU" sz="2000" b="1" dirty="0">
              <a:solidFill>
                <a:srgbClr val="008000"/>
              </a:solidFill>
              <a:latin typeface="Arial Unicode MS" pitchFamily="34" charset="-128"/>
              <a:ea typeface="Arial Unicode MS" pitchFamily="34" charset="-128"/>
              <a:cs typeface="Arial Unicode MS" pitchFamily="34" charset="-128"/>
            </a:endParaRPr>
          </a:p>
        </p:txBody>
      </p:sp>
      <p:graphicFrame>
        <p:nvGraphicFramePr>
          <p:cNvPr id="5" name="Таблица 4"/>
          <p:cNvGraphicFramePr>
            <a:graphicFrameLocks noGrp="1"/>
          </p:cNvGraphicFramePr>
          <p:nvPr/>
        </p:nvGraphicFramePr>
        <p:xfrm>
          <a:off x="500034" y="1142984"/>
          <a:ext cx="8011433" cy="2743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714908">
                  <a:extLst>
                    <a:ext uri="{9D8B030D-6E8A-4147-A177-3AD203B41FA5}">
                      <a16:colId xmlns:a16="http://schemas.microsoft.com/office/drawing/2014/main" xmlns="" val="4162094061"/>
                    </a:ext>
                  </a:extLst>
                </a:gridCol>
                <a:gridCol w="2214578">
                  <a:extLst>
                    <a:ext uri="{9D8B030D-6E8A-4147-A177-3AD203B41FA5}">
                      <a16:colId xmlns:a16="http://schemas.microsoft.com/office/drawing/2014/main" xmlns="" val="4011438258"/>
                    </a:ext>
                  </a:extLst>
                </a:gridCol>
                <a:gridCol w="1081947">
                  <a:extLst>
                    <a:ext uri="{9D8B030D-6E8A-4147-A177-3AD203B41FA5}">
                      <a16:colId xmlns:a16="http://schemas.microsoft.com/office/drawing/2014/main" xmlns="" val="428751941"/>
                    </a:ext>
                  </a:extLst>
                </a:gridCol>
              </a:tblGrid>
              <a:tr h="156526">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От 56% до 96%</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От 41</a:t>
                      </a:r>
                      <a:r>
                        <a:rPr lang="en-US" sz="1200" b="1" kern="1200" dirty="0" smtClean="0">
                          <a:solidFill>
                            <a:schemeClr val="tx1"/>
                          </a:solidFill>
                          <a:effectLst/>
                          <a:latin typeface="Times New Roman" pitchFamily="18" charset="0"/>
                          <a:ea typeface="Calibri"/>
                          <a:cs typeface="Times New Roman" pitchFamily="18" charset="0"/>
                        </a:rPr>
                        <a:t>%</a:t>
                      </a:r>
                      <a:r>
                        <a:rPr lang="ru-RU" sz="1200" b="1" kern="1200" dirty="0" smtClean="0">
                          <a:solidFill>
                            <a:schemeClr val="tx1"/>
                          </a:solidFill>
                          <a:effectLst/>
                          <a:latin typeface="Times New Roman" pitchFamily="18" charset="0"/>
                          <a:ea typeface="Calibri"/>
                          <a:cs typeface="Times New Roman" pitchFamily="18" charset="0"/>
                        </a:rPr>
                        <a:t> до</a:t>
                      </a:r>
                      <a:r>
                        <a:rPr lang="ru-RU" sz="1200" b="1" kern="1200" baseline="0" dirty="0" smtClean="0">
                          <a:solidFill>
                            <a:schemeClr val="tx1"/>
                          </a:solidFill>
                          <a:effectLst/>
                          <a:latin typeface="Times New Roman" pitchFamily="18" charset="0"/>
                          <a:ea typeface="Calibri"/>
                          <a:cs typeface="Times New Roman" pitchFamily="18" charset="0"/>
                        </a:rPr>
                        <a:t> </a:t>
                      </a:r>
                      <a:r>
                        <a:rPr lang="en-US" sz="1200" b="1" kern="1200" dirty="0" smtClean="0">
                          <a:solidFill>
                            <a:schemeClr val="tx1"/>
                          </a:solidFill>
                          <a:effectLst/>
                          <a:latin typeface="Times New Roman" pitchFamily="18" charset="0"/>
                          <a:ea typeface="Calibri"/>
                          <a:cs typeface="Times New Roman" pitchFamily="18" charset="0"/>
                        </a:rPr>
                        <a:t>53%</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Менее 41%</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a16="http://schemas.microsoft.com/office/drawing/2014/main" xmlns="" val="2264829798"/>
                  </a:ext>
                </a:extLst>
              </a:tr>
            </a:tbl>
          </a:graphicData>
        </a:graphic>
      </p:graphicFrame>
      <p:graphicFrame>
        <p:nvGraphicFramePr>
          <p:cNvPr id="6" name="Таблица 5"/>
          <p:cNvGraphicFramePr>
            <a:graphicFrameLocks noGrp="1"/>
          </p:cNvGraphicFramePr>
          <p:nvPr/>
        </p:nvGraphicFramePr>
        <p:xfrm>
          <a:off x="500034" y="1428736"/>
          <a:ext cx="7929617" cy="5172637"/>
        </p:xfrm>
        <a:graphic>
          <a:graphicData uri="http://schemas.openxmlformats.org/drawingml/2006/table">
            <a:tbl>
              <a:tblPr>
                <a:tableStyleId>{5C22544A-7EE6-4342-B048-85BDC9FD1C3A}</a:tableStyleId>
              </a:tblPr>
              <a:tblGrid>
                <a:gridCol w="2571768"/>
                <a:gridCol w="2143140"/>
                <a:gridCol w="3214709"/>
              </a:tblGrid>
              <a:tr h="4633521">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Кинель</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Новокуйбышевск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Октябрьск</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Отрадный</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a:t>
                      </a: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Похвистнево</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Самара (СМИБС)</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Самара (ЦСДБ)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Самара, СПБ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Сызрань</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Тольятти (ОДБ)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Тольятти (ТБК)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Тольятти</a:t>
                      </a:r>
                      <a:r>
                        <a:rPr lang="ru-RU" sz="1300" b="1" u="none" strike="noStrike" kern="1200" baseline="0" dirty="0" smtClean="0">
                          <a:solidFill>
                            <a:srgbClr val="00B050"/>
                          </a:solidFill>
                          <a:effectLst/>
                          <a:latin typeface="Times New Roman" panose="02020603050405020304" pitchFamily="18" charset="0"/>
                          <a:ea typeface="+mn-ea"/>
                          <a:cs typeface="Times New Roman" panose="02020603050405020304" pitchFamily="18" charset="0"/>
                        </a:rPr>
                        <a:t> (</a:t>
                      </a: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б-ки Автограда)</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Чапаевск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Алексеевский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 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Безенчукский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Богатовский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Большеглушицкий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м.р.Большечерниговский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Борский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Волжский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Елховский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Исаклинский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Клявлинский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6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24. 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Кошкинский</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25. м.р. Красноярский</a:t>
                      </a: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26. м.р. Нефтегорский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27. м.р. Пестравский</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28. 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Похвистневский</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29. м.р. Приволжский</a:t>
                      </a: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30. м.р. Сергиевский</a:t>
                      </a: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31. м.р.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32. 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Сызранский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33. 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Хворостянский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34. 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Челно-Вершинский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35. 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Шенталинский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36. 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Шигонский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37. 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Камышлинский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i="0" u="none" strike="noStrike" dirty="0">
                        <a:solidFill>
                          <a:srgbClr val="CC99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6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chemeClr val="accent6">
                            <a:lumMod val="50000"/>
                          </a:schemeClr>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chemeClr val="accent6">
                              <a:lumMod val="50000"/>
                            </a:schemeClr>
                          </a:solidFill>
                          <a:effectLst/>
                          <a:latin typeface="Times New Roman" panose="02020603050405020304" pitchFamily="18" charset="0"/>
                          <a:ea typeface="+mn-ea"/>
                          <a:cs typeface="Times New Roman" panose="02020603050405020304" pitchFamily="18" charset="0"/>
                        </a:rPr>
                        <a:t>г.о. Жигулевск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chemeClr val="accent6">
                              <a:lumMod val="50000"/>
                            </a:schemeClr>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chemeClr val="accent6">
                              <a:lumMod val="50000"/>
                            </a:schemeClr>
                          </a:solidFill>
                          <a:effectLst/>
                          <a:latin typeface="Times New Roman" panose="02020603050405020304" pitchFamily="18" charset="0"/>
                          <a:ea typeface="+mn-ea"/>
                          <a:cs typeface="Times New Roman" panose="02020603050405020304" pitchFamily="18" charset="0"/>
                        </a:rPr>
                        <a:t>Кинельский</a:t>
                      </a:r>
                      <a:endParaRPr lang="ru-RU" sz="1300" b="1" u="none" strike="noStrike" kern="1200" dirty="0" smtClean="0">
                        <a:solidFill>
                          <a:schemeClr val="accent6">
                            <a:lumMod val="50000"/>
                          </a:schemeClr>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chemeClr val="accent6">
                              <a:lumMod val="50000"/>
                            </a:schemeClr>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chemeClr val="accent6">
                              <a:lumMod val="50000"/>
                            </a:schemeClr>
                          </a:solidFill>
                          <a:effectLst/>
                          <a:latin typeface="Times New Roman" panose="02020603050405020304" pitchFamily="18" charset="0"/>
                          <a:ea typeface="+mn-ea"/>
                          <a:cs typeface="Times New Roman" panose="02020603050405020304" pitchFamily="18" charset="0"/>
                        </a:rPr>
                        <a:t>Кинель-Черкасский</a:t>
                      </a:r>
                      <a:endParaRPr lang="ru-RU" sz="1300" b="1" u="none" strike="noStrike" kern="1200" dirty="0" smtClean="0">
                        <a:solidFill>
                          <a:schemeClr val="accent6">
                            <a:lumMod val="50000"/>
                          </a:schemeClr>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chemeClr val="accent6">
                              <a:lumMod val="50000"/>
                            </a:schemeClr>
                          </a:solidFill>
                          <a:effectLst/>
                          <a:latin typeface="Times New Roman" panose="02020603050405020304" pitchFamily="18" charset="0"/>
                          <a:ea typeface="+mn-ea"/>
                          <a:cs typeface="Times New Roman" panose="02020603050405020304" pitchFamily="18" charset="0"/>
                        </a:rPr>
                        <a:t>м.р.  Красноармейский</a:t>
                      </a:r>
                    </a:p>
                    <a:p>
                      <a:pPr marL="342900" indent="-342900" algn="l" fontAlgn="t">
                        <a:buFont typeface="+mj-lt"/>
                        <a:buAutoNum type="arabicPeriod"/>
                      </a:pPr>
                      <a:endParaRPr lang="ru-RU" sz="1300" b="1" i="0"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6000"/>
                      </a:schemeClr>
                    </a:solidFill>
                  </a:tcPr>
                </a:tc>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785818"/>
          </a:xfrm>
        </p:spPr>
        <p:txBody>
          <a:bodyPr>
            <a:normAutofit/>
          </a:bodyPr>
          <a:lstStyle/>
          <a:p>
            <a:r>
              <a:rPr lang="ru-RU" sz="1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ru-RU" sz="1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ru-RU" sz="2400" b="1" dirty="0">
              <a:solidFill>
                <a:srgbClr val="FF0000"/>
              </a:solidFill>
            </a:endParaRPr>
          </a:p>
        </p:txBody>
      </p:sp>
      <p:graphicFrame>
        <p:nvGraphicFramePr>
          <p:cNvPr id="5" name="Таблица 4"/>
          <p:cNvGraphicFramePr>
            <a:graphicFrameLocks noGrp="1"/>
          </p:cNvGraphicFramePr>
          <p:nvPr/>
        </p:nvGraphicFramePr>
        <p:xfrm>
          <a:off x="428596" y="1000108"/>
          <a:ext cx="8011433" cy="4572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86082">
                  <a:extLst>
                    <a:ext uri="{9D8B030D-6E8A-4147-A177-3AD203B41FA5}">
                      <a16:colId xmlns:a16="http://schemas.microsoft.com/office/drawing/2014/main" xmlns="" val="4162094061"/>
                    </a:ext>
                  </a:extLst>
                </a:gridCol>
                <a:gridCol w="2714644">
                  <a:extLst>
                    <a:ext uri="{9D8B030D-6E8A-4147-A177-3AD203B41FA5}">
                      <a16:colId xmlns:a16="http://schemas.microsoft.com/office/drawing/2014/main" xmlns="" val="4011438258"/>
                    </a:ext>
                  </a:extLst>
                </a:gridCol>
                <a:gridCol w="2510707">
                  <a:extLst>
                    <a:ext uri="{9D8B030D-6E8A-4147-A177-3AD203B41FA5}">
                      <a16:colId xmlns:a16="http://schemas.microsoft.com/office/drawing/2014/main" xmlns="" val="428751941"/>
                    </a:ext>
                  </a:extLst>
                </a:gridCol>
              </a:tblGrid>
              <a:tr h="156526">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Плановые мероприятия, результаты</a:t>
                      </a:r>
                      <a:r>
                        <a:rPr lang="ru-RU" sz="1200" b="1" kern="1200" baseline="0" dirty="0" smtClean="0">
                          <a:solidFill>
                            <a:schemeClr val="tx1"/>
                          </a:solidFill>
                          <a:effectLst/>
                          <a:latin typeface="Times New Roman" pitchFamily="18" charset="0"/>
                          <a:ea typeface="Calibri"/>
                          <a:cs typeface="Times New Roman" pitchFamily="18" charset="0"/>
                        </a:rPr>
                        <a:t>  в работе по созданию КР</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Работа  по созданию КР ведется не системно или однонаправлено</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200" b="1" kern="1200" dirty="0" smtClean="0">
                          <a:solidFill>
                            <a:schemeClr val="tx1"/>
                          </a:solidFill>
                          <a:effectLst/>
                          <a:latin typeface="Times New Roman" pitchFamily="18" charset="0"/>
                          <a:ea typeface="Calibri"/>
                          <a:cs typeface="Times New Roman" pitchFamily="18" charset="0"/>
                        </a:rPr>
                        <a:t>Нет информации о  работе по созданию КР</a:t>
                      </a:r>
                      <a:endParaRPr lang="ru-RU" sz="12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a16="http://schemas.microsoft.com/office/drawing/2014/main" xmlns="" val="2264829798"/>
                  </a:ext>
                </a:extLst>
              </a:tr>
            </a:tbl>
          </a:graphicData>
        </a:graphic>
      </p:graphicFrame>
      <p:sp>
        <p:nvSpPr>
          <p:cNvPr id="8" name="Прямоугольник 7"/>
          <p:cNvSpPr/>
          <p:nvPr/>
        </p:nvSpPr>
        <p:spPr>
          <a:xfrm>
            <a:off x="357158" y="142852"/>
            <a:ext cx="8358246" cy="830997"/>
          </a:xfrm>
          <a:prstGeom prst="rect">
            <a:avLst/>
          </a:prstGeom>
        </p:spPr>
        <p:txBody>
          <a:bodyPr wrap="square">
            <a:spAutoFit/>
          </a:bodyPr>
          <a:lstStyle/>
          <a:p>
            <a:pPr algn="ct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Библиотечные кадры</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Работа по формированию кадрового резерва</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9" name="Объект 4"/>
          <p:cNvGraphicFramePr>
            <a:graphicFrameLocks/>
          </p:cNvGraphicFramePr>
          <p:nvPr>
            <p:extLst>
              <p:ext uri="{D42A27DB-BD31-4B8C-83A1-F6EECF244321}">
                <p14:modId xmlns="" xmlns:p14="http://schemas.microsoft.com/office/powerpoint/2010/main" val="2536867623"/>
              </p:ext>
            </p:extLst>
          </p:nvPr>
        </p:nvGraphicFramePr>
        <p:xfrm>
          <a:off x="428596" y="1502483"/>
          <a:ext cx="8001056" cy="5214974"/>
        </p:xfrm>
        <a:graphic>
          <a:graphicData uri="http://schemas.openxmlformats.org/drawingml/2006/table">
            <a:tbl>
              <a:tblPr>
                <a:tableStyleId>{5C22544A-7EE6-4342-B048-85BDC9FD1C3A}</a:tableStyleId>
              </a:tblPr>
              <a:tblGrid>
                <a:gridCol w="2927679">
                  <a:extLst>
                    <a:ext uri="{9D8B030D-6E8A-4147-A177-3AD203B41FA5}">
                      <a16:colId xmlns="" xmlns:a16="http://schemas.microsoft.com/office/drawing/2014/main" val="23534612"/>
                    </a:ext>
                  </a:extLst>
                </a:gridCol>
                <a:gridCol w="2687000">
                  <a:extLst>
                    <a:ext uri="{9D8B030D-6E8A-4147-A177-3AD203B41FA5}">
                      <a16:colId xmlns="" xmlns:a16="http://schemas.microsoft.com/office/drawing/2014/main" val="1948154112"/>
                    </a:ext>
                  </a:extLst>
                </a:gridCol>
                <a:gridCol w="2386377">
                  <a:extLst>
                    <a:ext uri="{9D8B030D-6E8A-4147-A177-3AD203B41FA5}">
                      <a16:colId xmlns="" xmlns:a16="http://schemas.microsoft.com/office/drawing/2014/main" val="3063996962"/>
                    </a:ext>
                  </a:extLst>
                </a:gridCol>
              </a:tblGrid>
              <a:tr h="5214974">
                <a:tc>
                  <a:txBody>
                    <a:bodyPr/>
                    <a:lstStyle/>
                    <a:p>
                      <a:pPr marL="342900" indent="-342900" algn="l" fontAlgn="t">
                        <a:buFont typeface="+mj-lt"/>
                        <a:buAutoNum type="arabicPeriod"/>
                      </a:pP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Октябрьск</a:t>
                      </a: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Самара СМИБС</a:t>
                      </a: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Сызрань</a:t>
                      </a: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Тольятти (б-ки Автограда) </a:t>
                      </a: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Тольятти ТБК</a:t>
                      </a: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Чапаевск</a:t>
                      </a: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Исаклинский</a:t>
                      </a: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	</a:t>
                      </a: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Пестравский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Похвистневский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Ставропольский</a:t>
                      </a:r>
                    </a:p>
                    <a:p>
                      <a:pPr marL="342900" indent="-342900" algn="l" fontAlgn="t">
                        <a:buFont typeface="+mj-lt"/>
                        <a:buAutoNum type="arabicPeriod"/>
                      </a:pP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м.р.Сызранский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Шигонский</a:t>
                      </a: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	</a:t>
                      </a: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г.о. Кинель	</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г.о. Новокуйбышевск</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г.о. Отрадный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г.о. Самара ЦСДБ</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г.о. Самара СПБ</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г.о. Тольятти ОДБ</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Алексеевский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Безенчукский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м.р.Богатовский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Большеглушицкий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Большечерниговский</a:t>
                      </a: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 </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Борский</a:t>
                      </a: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  </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Волжский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Елховский</a:t>
                      </a: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 </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Кинельский </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Кинель-Черкасский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Клявлинский</a:t>
                      </a: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  </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Красноармейский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Красноярский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м.р.Нефтегорский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м.р.Приволжский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Сергиевский</a:t>
                      </a: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Хворостянский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Ч-Вершинский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marR="0" indent="-342900" algn="l" defTabSz="914400" rtl="0" eaLnBrk="1" fontAlgn="b"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chemeClr val="tx1"/>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chemeClr val="tx1"/>
                          </a:solidFill>
                          <a:effectLst/>
                          <a:latin typeface="Times New Roman" panose="02020603050405020304" pitchFamily="18" charset="0"/>
                          <a:cs typeface="Times New Roman" panose="02020603050405020304" pitchFamily="18" charset="0"/>
                        </a:rPr>
                        <a:t>Шенталинский</a:t>
                      </a:r>
                      <a:endParaRPr lang="ru-RU" sz="1300" b="1" u="none" strike="noStrike" dirty="0" smtClean="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Жигулевск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Похвистнево</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Камышлинский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Кошкинский</a:t>
                      </a: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pic>
        <p:nvPicPr>
          <p:cNvPr id="10" name="Рисунок 9" descr="b8b57a17e9698027df924423d11d1d2a02d41aea_598_700.jpg"/>
          <p:cNvPicPr>
            <a:picLocks noChangeAspect="1"/>
          </p:cNvPicPr>
          <p:nvPr/>
        </p:nvPicPr>
        <p:blipFill>
          <a:blip r:embed="rId2" cstate="print"/>
          <a:stretch>
            <a:fillRect/>
          </a:stretch>
        </p:blipFill>
        <p:spPr>
          <a:xfrm>
            <a:off x="7072330" y="4643446"/>
            <a:ext cx="1285884" cy="187403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Библиотечные кадры</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Эффективный трудовой контракт (% заключенных контрактов с сотрудниками основного персонала по состоянию на 31.12.2017 года)</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sp>
        <p:nvSpPr>
          <p:cNvPr id="3" name="Содержимое 2"/>
          <p:cNvSpPr>
            <a:spLocks noGrp="1"/>
          </p:cNvSpPr>
          <p:nvPr>
            <p:ph idx="1"/>
          </p:nvPr>
        </p:nvSpPr>
        <p:spPr>
          <a:xfrm>
            <a:off x="428596" y="1857364"/>
            <a:ext cx="8229600" cy="4525963"/>
          </a:xfrm>
        </p:spPr>
        <p:txBody>
          <a:bodyPr>
            <a:normAutofit/>
          </a:bodyPr>
          <a:lstStyle/>
          <a:p>
            <a:pPr algn="just">
              <a:buNone/>
            </a:pPr>
            <a:r>
              <a:rPr lang="ru-RU" sz="1400" dirty="0" smtClean="0"/>
              <a:t>	</a:t>
            </a:r>
            <a:r>
              <a:rPr lang="ru-RU" sz="1400" b="1" dirty="0" smtClean="0">
                <a:solidFill>
                  <a:srgbClr val="002060"/>
                </a:solidFill>
                <a:latin typeface="Times New Roman" pitchFamily="18" charset="0"/>
                <a:cs typeface="Times New Roman" pitchFamily="18" charset="0"/>
              </a:rPr>
              <a:t>Только в 4-х муниципалитетах  процент эффективных трудовых контрактов, заключенных с сотрудникам основного персонала менее 100%:</a:t>
            </a:r>
          </a:p>
          <a:p>
            <a:pPr algn="just">
              <a:buNone/>
            </a:pPr>
            <a:r>
              <a:rPr lang="ru-RU" sz="1400" b="1" dirty="0" smtClean="0">
                <a:solidFill>
                  <a:srgbClr val="002060"/>
                </a:solidFill>
                <a:latin typeface="Times New Roman" pitchFamily="18" charset="0"/>
                <a:cs typeface="Times New Roman" pitchFamily="18" charset="0"/>
              </a:rPr>
              <a:t>	1. г.о. Отрадный - 81%</a:t>
            </a:r>
          </a:p>
          <a:p>
            <a:pPr algn="just">
              <a:buNone/>
            </a:pPr>
            <a:r>
              <a:rPr lang="ru-RU" sz="1400" b="1" dirty="0" smtClean="0">
                <a:solidFill>
                  <a:srgbClr val="002060"/>
                </a:solidFill>
                <a:latin typeface="Times New Roman" pitchFamily="18" charset="0"/>
                <a:cs typeface="Times New Roman" pitchFamily="18" charset="0"/>
              </a:rPr>
              <a:t>	2. г.о. Похвистнево – 88%</a:t>
            </a:r>
          </a:p>
          <a:p>
            <a:pPr algn="just">
              <a:buNone/>
            </a:pPr>
            <a:r>
              <a:rPr lang="ru-RU" sz="1400" b="1" dirty="0" smtClean="0">
                <a:solidFill>
                  <a:srgbClr val="002060"/>
                </a:solidFill>
                <a:latin typeface="Times New Roman" pitchFamily="18" charset="0"/>
                <a:cs typeface="Times New Roman" pitchFamily="18" charset="0"/>
              </a:rPr>
              <a:t>	3. м.р. Алексеевский – 96%</a:t>
            </a:r>
          </a:p>
          <a:p>
            <a:pPr algn="just">
              <a:buNone/>
            </a:pPr>
            <a:r>
              <a:rPr lang="ru-RU" sz="1400" b="1" dirty="0" smtClean="0">
                <a:solidFill>
                  <a:srgbClr val="002060"/>
                </a:solidFill>
                <a:latin typeface="Times New Roman" pitchFamily="18" charset="0"/>
                <a:cs typeface="Times New Roman" pitchFamily="18" charset="0"/>
              </a:rPr>
              <a:t>	4. м.р. </a:t>
            </a:r>
            <a:r>
              <a:rPr lang="ru-RU" sz="1400" b="1" dirty="0" err="1" smtClean="0">
                <a:solidFill>
                  <a:srgbClr val="002060"/>
                </a:solidFill>
                <a:latin typeface="Times New Roman" pitchFamily="18" charset="0"/>
                <a:cs typeface="Times New Roman" pitchFamily="18" charset="0"/>
              </a:rPr>
              <a:t>Шенталинский</a:t>
            </a:r>
            <a:r>
              <a:rPr lang="ru-RU" sz="1400" b="1" dirty="0" smtClean="0">
                <a:solidFill>
                  <a:srgbClr val="002060"/>
                </a:solidFill>
                <a:latin typeface="Times New Roman" pitchFamily="18" charset="0"/>
                <a:cs typeface="Times New Roman" pitchFamily="18" charset="0"/>
              </a:rPr>
              <a:t> – 96%</a:t>
            </a:r>
          </a:p>
          <a:p>
            <a:pPr algn="just">
              <a:buNone/>
            </a:pPr>
            <a:r>
              <a:rPr lang="ru-RU" sz="1400" b="1" dirty="0" smtClean="0">
                <a:solidFill>
                  <a:srgbClr val="002060"/>
                </a:solidFill>
                <a:latin typeface="Times New Roman" pitchFamily="18" charset="0"/>
                <a:cs typeface="Times New Roman" pitchFamily="18" charset="0"/>
              </a:rPr>
              <a:t>	Это означает, что Эффективный трудовой контракт не заключен в выше перечисленных библиотечных системах с работниками, находящимися в отпуске по уходу за ребенком (декретный отпуск) и с работниками, проработавшими  в занимаемой должности менее года (вновь принятыми работниками).</a:t>
            </a:r>
          </a:p>
          <a:p>
            <a:pPr algn="just">
              <a:buNone/>
            </a:pPr>
            <a:r>
              <a:rPr lang="ru-RU" sz="1400" b="1" dirty="0" smtClean="0">
                <a:solidFill>
                  <a:srgbClr val="002060"/>
                </a:solidFill>
                <a:latin typeface="Times New Roman" pitchFamily="18" charset="0"/>
                <a:cs typeface="Times New Roman" pitchFamily="18" charset="0"/>
              </a:rPr>
              <a:t>	В остальных муниципальных образованиях показатель «Эффективный трудовой контракт» равен 100%.</a:t>
            </a:r>
          </a:p>
          <a:p>
            <a:pPr algn="just">
              <a:buNone/>
            </a:pPr>
            <a:r>
              <a:rPr lang="ru-RU" sz="1400" b="1" dirty="0" smtClean="0">
                <a:solidFill>
                  <a:srgbClr val="002060"/>
                </a:solidFill>
                <a:latin typeface="Times New Roman" pitchFamily="18" charset="0"/>
                <a:cs typeface="Times New Roman" pitchFamily="18" charset="0"/>
              </a:rPr>
              <a:t>	Однако обращаем внимание на то, что показатель «Квалификация» напрямую увязывается с показателем «Эффективный трудовой контракт», т.к. одним из пунктов содержания которого является соответствие квалификации (образования) сотрудника занимаемой должности.  Из этого следует, что показатель «Квалификация» должен быть «подтянут» до уровня показателя «Эффективный трудовой контракт», особенно там, где он равен 100%.</a:t>
            </a:r>
            <a:endParaRPr lang="ru-RU" sz="1400" b="1" dirty="0">
              <a:solidFill>
                <a:srgbClr val="002060"/>
              </a:solidFill>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900"/>
            <a:ext cx="8786842" cy="1143000"/>
          </a:xfrm>
        </p:spPr>
        <p:txBody>
          <a:bodyPr>
            <a:normAutofit/>
          </a:bodyPr>
          <a:lstStyle/>
          <a:p>
            <a:pPr lvl="0" indent="352425" fontAlgn="base">
              <a:spcAft>
                <a:spcPct val="0"/>
              </a:spcAft>
              <a:tabLst>
                <a:tab pos="12700" algn="l"/>
              </a:tabLst>
            </a:pP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Участие в профессиональных конкурсах </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по городским округам (2015-2017 гг.)</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6" name="Таблица 5"/>
          <p:cNvGraphicFramePr>
            <a:graphicFrameLocks noGrp="1"/>
          </p:cNvGraphicFramePr>
          <p:nvPr>
            <p:extLst>
              <p:ext uri="{D42A27DB-BD31-4B8C-83A1-F6EECF244321}">
                <p14:modId xmlns="" xmlns:p14="http://schemas.microsoft.com/office/powerpoint/2010/main" val="3098326150"/>
              </p:ext>
            </p:extLst>
          </p:nvPr>
        </p:nvGraphicFramePr>
        <p:xfrm>
          <a:off x="500034" y="928670"/>
          <a:ext cx="8100392" cy="5703142"/>
        </p:xfrm>
        <a:graphic>
          <a:graphicData uri="http://schemas.openxmlformats.org/drawingml/2006/table">
            <a:tbl>
              <a:tblPr firstRow="1" bandRow="1">
                <a:effectLst/>
                <a:tableStyleId>{5C22544A-7EE6-4342-B048-85BDC9FD1C3A}</a:tableStyleId>
              </a:tblPr>
              <a:tblGrid>
                <a:gridCol w="2456822">
                  <a:extLst>
                    <a:ext uri="{9D8B030D-6E8A-4147-A177-3AD203B41FA5}">
                      <a16:colId xmlns="" xmlns:a16="http://schemas.microsoft.com/office/drawing/2014/main" val="20000"/>
                    </a:ext>
                  </a:extLst>
                </a:gridCol>
                <a:gridCol w="3303818">
                  <a:extLst>
                    <a:ext uri="{9D8B030D-6E8A-4147-A177-3AD203B41FA5}">
                      <a16:colId xmlns="" xmlns:a16="http://schemas.microsoft.com/office/drawing/2014/main" val="20001"/>
                    </a:ext>
                  </a:extLst>
                </a:gridCol>
                <a:gridCol w="2339752">
                  <a:extLst>
                    <a:ext uri="{9D8B030D-6E8A-4147-A177-3AD203B41FA5}">
                      <a16:colId xmlns="" xmlns:a16="http://schemas.microsoft.com/office/drawing/2014/main" val="20002"/>
                    </a:ext>
                  </a:extLst>
                </a:gridCol>
              </a:tblGrid>
              <a:tr h="44814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effectLst/>
                          <a:latin typeface="Times New Roman" pitchFamily="18" charset="0"/>
                          <a:cs typeface="Times New Roman" pitchFamily="18" charset="0"/>
                        </a:rPr>
                        <a:t>Активное участие</a:t>
                      </a:r>
                      <a:endParaRPr lang="ru-RU" sz="1600" dirty="0">
                        <a:solidFill>
                          <a:schemeClr val="tx1"/>
                        </a:solidFill>
                        <a:effectLst/>
                        <a:latin typeface="Times New Roman" pitchFamily="18" charset="0"/>
                        <a:cs typeface="Times New Roman" pitchFamily="18"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effectLst/>
                          <a:latin typeface="Times New Roman" pitchFamily="18" charset="0"/>
                          <a:cs typeface="Times New Roman" pitchFamily="18" charset="0"/>
                        </a:rPr>
                        <a:t>Периодическое участие</a:t>
                      </a:r>
                      <a:endParaRPr lang="ru-RU" sz="1600" dirty="0">
                        <a:solidFill>
                          <a:schemeClr val="tx1"/>
                        </a:solidFill>
                        <a:effectLst/>
                        <a:latin typeface="Times New Roman" pitchFamily="18" charset="0"/>
                        <a:cs typeface="Times New Roman" pitchFamily="18" charset="0"/>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effectLst/>
                          <a:latin typeface="Times New Roman" pitchFamily="18" charset="0"/>
                          <a:ea typeface="Calibri"/>
                          <a:cs typeface="Times New Roman" pitchFamily="18" charset="0"/>
                        </a:rPr>
                        <a:t>Редкое участие/неучастие</a:t>
                      </a:r>
                    </a:p>
                  </a:txBody>
                  <a:tcPr>
                    <a:solidFill>
                      <a:srgbClr val="FF0000"/>
                    </a:solidFill>
                  </a:tcPr>
                </a:tc>
                <a:extLst>
                  <a:ext uri="{0D108BD9-81ED-4DB2-BD59-A6C34878D82A}">
                    <a16:rowId xmlns="" xmlns:a16="http://schemas.microsoft.com/office/drawing/2014/main" val="10000"/>
                  </a:ext>
                </a:extLst>
              </a:tr>
              <a:tr h="5124022">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rgbClr val="00B05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 Новокуйбышевск</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 Самара, ЦСДБ</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 Сызрань</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 Тольятти, ОДБ</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г.о. Тольятти, ТБК</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996600"/>
                          </a:solidFill>
                          <a:effectLst/>
                          <a:latin typeface="Times New Roman" pitchFamily="18" charset="0"/>
                          <a:ea typeface="+mn-ea"/>
                          <a:cs typeface="Times New Roman" pitchFamily="18" charset="0"/>
                        </a:rPr>
                        <a:t>г.о. Жигулевск</a:t>
                      </a:r>
                      <a:endParaRPr lang="en-US" sz="1400" b="1" kern="1200" dirty="0" smtClean="0">
                        <a:solidFill>
                          <a:srgbClr val="996600"/>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txBody>
                  <a:tcPr>
                    <a:solidFill>
                      <a:schemeClr val="bg1">
                        <a:alpha val="7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rgbClr val="CC99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996600"/>
                          </a:solidFill>
                          <a:effectLst/>
                          <a:latin typeface="Times New Roman" pitchFamily="18" charset="0"/>
                          <a:ea typeface="+mn-ea"/>
                          <a:cs typeface="Times New Roman" pitchFamily="18" charset="0"/>
                        </a:rPr>
                        <a:t>г.о. Октябрьск</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996600"/>
                          </a:solidFill>
                          <a:effectLst/>
                          <a:latin typeface="Times New Roman" pitchFamily="18" charset="0"/>
                          <a:ea typeface="+mn-ea"/>
                          <a:cs typeface="Times New Roman" pitchFamily="18" charset="0"/>
                        </a:rPr>
                        <a:t>г.о. Самара, СМИБС</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996600"/>
                          </a:solidFill>
                          <a:effectLst/>
                          <a:latin typeface="Times New Roman" pitchFamily="18" charset="0"/>
                          <a:ea typeface="+mn-ea"/>
                          <a:cs typeface="Times New Roman" pitchFamily="18" charset="0"/>
                        </a:rPr>
                        <a:t>г.о. Тольятти, Библиотека Автограда</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996600"/>
                          </a:solidFill>
                          <a:effectLst/>
                          <a:latin typeface="Times New Roman" pitchFamily="18" charset="0"/>
                          <a:ea typeface="+mn-ea"/>
                          <a:cs typeface="Times New Roman" pitchFamily="18" charset="0"/>
                        </a:rPr>
                        <a:t>г.о. Чапаевск</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ru-RU" sz="1400" b="1" kern="1200" dirty="0" smtClean="0">
                          <a:solidFill>
                            <a:srgbClr val="FF0000"/>
                          </a:solidFill>
                          <a:effectLst/>
                          <a:latin typeface="Times New Roman" pitchFamily="18" charset="0"/>
                          <a:ea typeface="+mn-ea"/>
                          <a:cs typeface="Times New Roman" pitchFamily="18" charset="0"/>
                        </a:rPr>
                        <a:t>г.о. Самара,</a:t>
                      </a:r>
                      <a:r>
                        <a:rPr lang="ru-RU" sz="1400" b="1" kern="1200" baseline="0" dirty="0" smtClean="0">
                          <a:solidFill>
                            <a:srgbClr val="FF0000"/>
                          </a:solidFill>
                          <a:effectLst/>
                          <a:latin typeface="Times New Roman" pitchFamily="18" charset="0"/>
                          <a:ea typeface="+mn-ea"/>
                          <a:cs typeface="Times New Roman" pitchFamily="18" charset="0"/>
                        </a:rPr>
                        <a:t> СПБ</a:t>
                      </a:r>
                      <a:endParaRPr lang="ru-RU" sz="1400" b="1" kern="1200" dirty="0" smtClean="0">
                        <a:solidFill>
                          <a:srgbClr val="FF0000"/>
                        </a:solidFill>
                        <a:effectLst/>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chemeClr val="dk1"/>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г.о. </a:t>
                      </a:r>
                      <a:r>
                        <a:rPr lang="ru-RU" sz="1400" b="1" kern="1200" dirty="0" err="1" smtClean="0">
                          <a:solidFill>
                            <a:srgbClr val="FF0000"/>
                          </a:solidFill>
                          <a:effectLst/>
                          <a:latin typeface="Times New Roman" pitchFamily="18" charset="0"/>
                          <a:ea typeface="+mn-ea"/>
                          <a:cs typeface="Times New Roman" pitchFamily="18" charset="0"/>
                        </a:rPr>
                        <a:t>Кинель</a:t>
                      </a: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г.о. Отрадный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г.о. Похвистнево</a:t>
                      </a:r>
                      <a:r>
                        <a:rPr lang="ru-RU" sz="1400" b="1" kern="1200" dirty="0" smtClean="0">
                          <a:solidFill>
                            <a:schemeClr val="dk1"/>
                          </a:solidFill>
                          <a:effectLst/>
                          <a:latin typeface="Times New Roman" pitchFamily="18" charset="0"/>
                          <a:ea typeface="+mn-ea"/>
                          <a:cs typeface="Times New Roman" pitchFamily="18" charset="0"/>
                        </a:rPr>
                        <a:t> </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chemeClr val="dk1"/>
                        </a:solidFill>
                        <a:effectLst/>
                        <a:latin typeface="Times New Roman" pitchFamily="18" charset="0"/>
                        <a:ea typeface="+mn-ea"/>
                        <a:cs typeface="Times New Roman"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dk1"/>
                        </a:solidFill>
                        <a:effectLst/>
                        <a:latin typeface="Times New Roman" pitchFamily="18" charset="0"/>
                        <a:ea typeface="+mn-ea"/>
                        <a:cs typeface="Times New Roman"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dk1"/>
                        </a:solidFill>
                        <a:effectLst/>
                        <a:latin typeface="Times New Roman" pitchFamily="18" charset="0"/>
                        <a:ea typeface="+mn-ea"/>
                        <a:cs typeface="Times New Roman"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kern="1200" dirty="0" smtClean="0">
                        <a:solidFill>
                          <a:schemeClr val="dk1"/>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extLst>
                  <a:ext uri="{0D108BD9-81ED-4DB2-BD59-A6C34878D82A}">
                    <a16:rowId xmlns="" xmlns:a16="http://schemas.microsoft.com/office/drawing/2014/main" val="10001"/>
                  </a:ext>
                </a:extLst>
              </a:tr>
            </a:tbl>
          </a:graphicData>
        </a:graphic>
      </p:graphicFrame>
      <p:sp>
        <p:nvSpPr>
          <p:cNvPr id="4098" name="AutoShape 2" descr="https://lessonplans-teachers.com/_ld/0/4622951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 name="Рисунок 7" descr="b8b57a17e9698027df924423d11d1d2a02d41aea_598_700.jpg"/>
          <p:cNvPicPr>
            <a:picLocks noChangeAspect="1"/>
          </p:cNvPicPr>
          <p:nvPr/>
        </p:nvPicPr>
        <p:blipFill>
          <a:blip r:embed="rId2" cstate="print"/>
          <a:stretch>
            <a:fillRect/>
          </a:stretch>
        </p:blipFill>
        <p:spPr>
          <a:xfrm>
            <a:off x="7215206" y="4714884"/>
            <a:ext cx="1285884" cy="1874030"/>
          </a:xfrm>
          <a:prstGeom prst="rect">
            <a:avLst/>
          </a:prstGeom>
          <a:noFill/>
          <a:ln>
            <a:noFill/>
          </a:ln>
        </p:spPr>
      </p:pic>
    </p:spTree>
    <p:extLst>
      <p:ext uri="{BB962C8B-B14F-4D97-AF65-F5344CB8AC3E}">
        <p14:creationId xmlns="" xmlns:p14="http://schemas.microsoft.com/office/powerpoint/2010/main" val="3867292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105554" cy="812608"/>
          </a:xfrm>
        </p:spPr>
        <p:txBody>
          <a:bodyPr>
            <a:normAutofit/>
          </a:bodyPr>
          <a:lstStyle/>
          <a:p>
            <a:r>
              <a:rPr lang="ru-RU" sz="36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Сеть библиотек 2015-2016</a:t>
            </a: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722263111"/>
              </p:ext>
            </p:extLst>
          </p:nvPr>
        </p:nvGraphicFramePr>
        <p:xfrm>
          <a:off x="428596" y="1142984"/>
          <a:ext cx="8215338" cy="5572163"/>
        </p:xfrm>
        <a:graphic>
          <a:graphicData uri="http://schemas.openxmlformats.org/drawingml/2006/table">
            <a:tbl>
              <a:tblPr>
                <a:tableStyleId>{5C22544A-7EE6-4342-B048-85BDC9FD1C3A}</a:tableStyleId>
              </a:tblPr>
              <a:tblGrid>
                <a:gridCol w="2166703">
                  <a:extLst>
                    <a:ext uri="{9D8B030D-6E8A-4147-A177-3AD203B41FA5}">
                      <a16:colId xmlns="" xmlns:a16="http://schemas.microsoft.com/office/drawing/2014/main" val="23534612"/>
                    </a:ext>
                  </a:extLst>
                </a:gridCol>
                <a:gridCol w="2117148">
                  <a:extLst>
                    <a:ext uri="{9D8B030D-6E8A-4147-A177-3AD203B41FA5}">
                      <a16:colId xmlns="" xmlns:a16="http://schemas.microsoft.com/office/drawing/2014/main" val="1948154112"/>
                    </a:ext>
                  </a:extLst>
                </a:gridCol>
                <a:gridCol w="2117148">
                  <a:extLst>
                    <a:ext uri="{9D8B030D-6E8A-4147-A177-3AD203B41FA5}">
                      <a16:colId xmlns="" xmlns:a16="http://schemas.microsoft.com/office/drawing/2014/main" val="20002"/>
                    </a:ext>
                  </a:extLst>
                </a:gridCol>
                <a:gridCol w="1814339">
                  <a:extLst>
                    <a:ext uri="{9D8B030D-6E8A-4147-A177-3AD203B41FA5}">
                      <a16:colId xmlns="" xmlns:a16="http://schemas.microsoft.com/office/drawing/2014/main" val="3063996962"/>
                    </a:ext>
                  </a:extLst>
                </a:gridCol>
              </a:tblGrid>
              <a:tr h="5572163">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2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Новокуйбышевск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2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4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200" b="1"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г.о. Жигулевск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г.о.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Кинель</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err="1" smtClean="0">
                          <a:solidFill>
                            <a:srgbClr val="B07500"/>
                          </a:solidFill>
                          <a:effectLst/>
                          <a:latin typeface="Times New Roman" panose="02020603050405020304" pitchFamily="18" charset="0"/>
                          <a:cs typeface="Times New Roman" panose="02020603050405020304" pitchFamily="18" charset="0"/>
                        </a:rPr>
                        <a:t>г.о</a:t>
                      </a: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 Октябрьск</a:t>
                      </a:r>
                      <a:endParaRPr lang="ru-RU" sz="1200" b="1" i="0"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г.о. Отрадный</a:t>
                      </a:r>
                      <a:endParaRPr lang="ru-RU" sz="1200" b="1" i="0"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err="1" smtClean="0">
                          <a:solidFill>
                            <a:srgbClr val="B07500"/>
                          </a:solidFill>
                          <a:effectLst/>
                          <a:latin typeface="Times New Roman" panose="02020603050405020304" pitchFamily="18" charset="0"/>
                          <a:cs typeface="Times New Roman" panose="02020603050405020304" pitchFamily="18" charset="0"/>
                        </a:rPr>
                        <a:t>г.о</a:t>
                      </a: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 </a:t>
                      </a: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Похвистнево</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г.о</a:t>
                      </a: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 Самара, СПБ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г.о. Самара (ЦСДБ)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г.о</a:t>
                      </a: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 Сызрань</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г.о. Тольятти (ОДБ)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г.о. Тольятти (ТБК)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г.о. Чапаевск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4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Алексеевский </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м.р. </a:t>
                      </a:r>
                      <a:r>
                        <a:rPr lang="ru-RU" sz="1200" b="1" u="none" strike="noStrike" dirty="0" err="1" smtClean="0">
                          <a:solidFill>
                            <a:srgbClr val="B07500"/>
                          </a:solidFill>
                          <a:effectLst/>
                          <a:latin typeface="Times New Roman" panose="02020603050405020304" pitchFamily="18" charset="0"/>
                          <a:cs typeface="Times New Roman" panose="02020603050405020304" pitchFamily="18" charset="0"/>
                        </a:rPr>
                        <a:t>Богатовский</a:t>
                      </a:r>
                      <a:endParaRPr lang="ru-RU" sz="1200" b="1"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Большеглушицкий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Большечерниговский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Борский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Елховский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Исаклинский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Камышлинский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Кинельский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Кинель-Черкасский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Клявлинский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Кошкинский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м.р. Красноармейский</a:t>
                      </a:r>
                      <a:endParaRPr lang="ru-RU" sz="1200" b="1" i="0"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Красноярский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Нефтегорский</a:t>
                      </a:r>
                      <a:endParaRPr lang="ru-RU" sz="1200" b="1"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м.р. </a:t>
                      </a:r>
                      <a:r>
                        <a:rPr lang="ru-RU" sz="1200" b="1" u="none" strike="noStrike" dirty="0" err="1" smtClean="0">
                          <a:solidFill>
                            <a:srgbClr val="B07500"/>
                          </a:solidFill>
                          <a:effectLst/>
                          <a:latin typeface="Times New Roman" panose="02020603050405020304" pitchFamily="18" charset="0"/>
                          <a:cs typeface="Times New Roman" panose="02020603050405020304" pitchFamily="18" charset="0"/>
                        </a:rPr>
                        <a:t>Пестравский</a:t>
                      </a:r>
                      <a:endParaRPr lang="ru-RU" sz="1200" b="1" i="0"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м.р. </a:t>
                      </a:r>
                      <a:r>
                        <a:rPr lang="ru-RU" sz="1200" b="1" u="none" strike="noStrike" dirty="0" err="1" smtClean="0">
                          <a:solidFill>
                            <a:srgbClr val="B07500"/>
                          </a:solidFill>
                          <a:effectLst/>
                          <a:latin typeface="Times New Roman" panose="02020603050405020304" pitchFamily="18" charset="0"/>
                          <a:cs typeface="Times New Roman" panose="02020603050405020304" pitchFamily="18" charset="0"/>
                        </a:rPr>
                        <a:t>Похвистневский</a:t>
                      </a:r>
                      <a:endParaRPr lang="ru-RU" sz="1200" b="1" i="0"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Приволжский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м.р. </a:t>
                      </a:r>
                      <a:r>
                        <a:rPr lang="ru-RU" sz="1200" b="1" u="none" strike="noStrike" dirty="0" err="1" smtClean="0">
                          <a:solidFill>
                            <a:srgbClr val="B07500"/>
                          </a:solidFill>
                          <a:effectLst/>
                          <a:latin typeface="Times New Roman" panose="02020603050405020304" pitchFamily="18" charset="0"/>
                          <a:cs typeface="Times New Roman" panose="02020603050405020304" pitchFamily="18" charset="0"/>
                        </a:rPr>
                        <a:t>Сызранский</a:t>
                      </a:r>
                      <a:endParaRPr lang="ru-RU" sz="1200" b="1"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Хворостянский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Челно-Вершинский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Шенталинский</a:t>
                      </a:r>
                      <a:endParaRPr lang="ru-RU" sz="12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dirty="0" smtClean="0">
                          <a:solidFill>
                            <a:srgbClr val="B07500"/>
                          </a:solidFill>
                          <a:effectLst/>
                          <a:latin typeface="Times New Roman" panose="02020603050405020304" pitchFamily="18" charset="0"/>
                          <a:cs typeface="Times New Roman" panose="02020603050405020304" pitchFamily="18" charset="0"/>
                        </a:rPr>
                        <a:t>м.р. </a:t>
                      </a:r>
                      <a:r>
                        <a:rPr lang="ru-RU" sz="1200" b="1" u="none" strike="noStrike" dirty="0" err="1" smtClean="0">
                          <a:solidFill>
                            <a:srgbClr val="B07500"/>
                          </a:solidFill>
                          <a:effectLst/>
                          <a:latin typeface="Times New Roman" panose="02020603050405020304" pitchFamily="18" charset="0"/>
                          <a:cs typeface="Times New Roman" panose="02020603050405020304" pitchFamily="18" charset="0"/>
                        </a:rPr>
                        <a:t>Шигонский</a:t>
                      </a:r>
                      <a:endParaRPr lang="ru-RU" sz="1200" b="1" i="0" u="none" strike="noStrike" dirty="0">
                        <a:solidFill>
                          <a:srgbClr val="B075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4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2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Самара (СМИБС)</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г.о</a:t>
                      </a:r>
                      <a:r>
                        <a:rPr lang="ru-RU" sz="12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 Тольятти, Библиотека Автограда</a:t>
                      </a:r>
                    </a:p>
                    <a:p>
                      <a:pPr marL="0" marR="0" lvl="0" indent="0" algn="l" defTabSz="914400" rtl="0" eaLnBrk="1" fontAlgn="t" latinLnBrk="0" hangingPunct="1">
                        <a:lnSpc>
                          <a:spcPct val="100000"/>
                        </a:lnSpc>
                        <a:spcBef>
                          <a:spcPts val="0"/>
                        </a:spcBef>
                        <a:spcAft>
                          <a:spcPts val="0"/>
                        </a:spcAft>
                        <a:buClrTx/>
                        <a:buSzTx/>
                        <a:buFont typeface="+mj-lt"/>
                        <a:buNone/>
                        <a:tabLst/>
                        <a:defRPr/>
                      </a:pPr>
                      <a:endParaRPr lang="ru-RU" sz="12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2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2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Безенчукский</a:t>
                      </a:r>
                      <a:endParaRPr lang="ru-RU" sz="12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2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endParaRPr lang="ru-RU" sz="1200" b="1" u="none" strike="noStrike" dirty="0" smtClean="0">
                        <a:solidFill>
                          <a:schemeClr val="tx1"/>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200" b="1" i="0" u="none" strike="noStrike" dirty="0" smtClean="0">
                        <a:solidFill>
                          <a:schemeClr val="tx1"/>
                        </a:solidFill>
                        <a:effectLst/>
                        <a:latin typeface="Times New Roman" panose="02020603050405020304" pitchFamily="18" charset="0"/>
                        <a:cs typeface="Times New Roman" panose="02020603050405020304" pitchFamily="18" charset="0"/>
                      </a:endParaRPr>
                    </a:p>
                    <a:p>
                      <a:pPr algn="l"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4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1629897451"/>
              </p:ext>
            </p:extLst>
          </p:nvPr>
        </p:nvGraphicFramePr>
        <p:xfrm>
          <a:off x="428596" y="785794"/>
          <a:ext cx="8225715"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724889">
                  <a:extLst>
                    <a:ext uri="{9D8B030D-6E8A-4147-A177-3AD203B41FA5}">
                      <a16:colId xmlns="" xmlns:a16="http://schemas.microsoft.com/office/drawing/2014/main" val="4162094061"/>
                    </a:ext>
                  </a:extLst>
                </a:gridCol>
                <a:gridCol w="4500594">
                  <a:extLst>
                    <a:ext uri="{9D8B030D-6E8A-4147-A177-3AD203B41FA5}">
                      <a16:colId xmlns="" xmlns:a16="http://schemas.microsoft.com/office/drawing/2014/main" val="4011438258"/>
                    </a:ext>
                  </a:extLst>
                </a:gridCol>
                <a:gridCol w="2000232">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Увеличение </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chemeClr val="tx1"/>
                          </a:solidFill>
                          <a:effectLst/>
                          <a:latin typeface="Times New Roman" pitchFamily="18" charset="0"/>
                          <a:ea typeface="Calibri"/>
                          <a:cs typeface="Times New Roman" pitchFamily="18" charset="0"/>
                        </a:rPr>
                        <a:t>Сохранение</a:t>
                      </a:r>
                      <a:r>
                        <a:rPr lang="ru-RU" sz="1600" b="1" kern="1200" baseline="0" dirty="0" smtClean="0">
                          <a:solidFill>
                            <a:schemeClr val="tx1"/>
                          </a:solidFill>
                          <a:effectLst/>
                          <a:latin typeface="Times New Roman" pitchFamily="18" charset="0"/>
                          <a:ea typeface="Calibri"/>
                          <a:cs typeface="Times New Roman" pitchFamily="18" charset="0"/>
                        </a:rPr>
                        <a:t> сети</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Уменьшение</a:t>
                      </a:r>
                      <a:r>
                        <a:rPr lang="ru-RU" sz="1600" b="1" kern="1200" baseline="0" dirty="0" smtClean="0">
                          <a:solidFill>
                            <a:schemeClr val="tx1"/>
                          </a:solidFill>
                          <a:effectLst/>
                          <a:latin typeface="Times New Roman" pitchFamily="18" charset="0"/>
                          <a:ea typeface="Calibri"/>
                          <a:cs typeface="Times New Roman" pitchFamily="18" charset="0"/>
                        </a:rPr>
                        <a:t> </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2722049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900"/>
            <a:ext cx="8786842" cy="1143000"/>
          </a:xfrm>
        </p:spPr>
        <p:txBody>
          <a:bodyPr>
            <a:normAutofit/>
          </a:bodyPr>
          <a:lstStyle/>
          <a:p>
            <a:pPr lvl="0" indent="352425" fontAlgn="base">
              <a:spcAft>
                <a:spcPct val="0"/>
              </a:spcAft>
              <a:tabLst>
                <a:tab pos="12700" algn="l"/>
              </a:tabLst>
            </a:pP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Участие в профессиональных конкурсах </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по муниципальным районам (2015-2017 гг.)</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6" name="Таблица 5"/>
          <p:cNvGraphicFramePr>
            <a:graphicFrameLocks noGrp="1"/>
          </p:cNvGraphicFramePr>
          <p:nvPr>
            <p:extLst>
              <p:ext uri="{D42A27DB-BD31-4B8C-83A1-F6EECF244321}">
                <p14:modId xmlns="" xmlns:p14="http://schemas.microsoft.com/office/powerpoint/2010/main" val="3098326150"/>
              </p:ext>
            </p:extLst>
          </p:nvPr>
        </p:nvGraphicFramePr>
        <p:xfrm>
          <a:off x="571472" y="1000108"/>
          <a:ext cx="8100392" cy="5571756"/>
        </p:xfrm>
        <a:graphic>
          <a:graphicData uri="http://schemas.openxmlformats.org/drawingml/2006/table">
            <a:tbl>
              <a:tblPr firstRow="1" bandRow="1">
                <a:tableStyleId>{5C22544A-7EE6-4342-B048-85BDC9FD1C3A}</a:tableStyleId>
              </a:tblPr>
              <a:tblGrid>
                <a:gridCol w="2714644">
                  <a:extLst>
                    <a:ext uri="{9D8B030D-6E8A-4147-A177-3AD203B41FA5}">
                      <a16:colId xmlns="" xmlns:a16="http://schemas.microsoft.com/office/drawing/2014/main" val="20000"/>
                    </a:ext>
                  </a:extLst>
                </a:gridCol>
                <a:gridCol w="2857520">
                  <a:extLst>
                    <a:ext uri="{9D8B030D-6E8A-4147-A177-3AD203B41FA5}">
                      <a16:colId xmlns="" xmlns:a16="http://schemas.microsoft.com/office/drawing/2014/main" val="20001"/>
                    </a:ext>
                  </a:extLst>
                </a:gridCol>
                <a:gridCol w="2528228">
                  <a:extLst>
                    <a:ext uri="{9D8B030D-6E8A-4147-A177-3AD203B41FA5}">
                      <a16:colId xmlns="" xmlns:a16="http://schemas.microsoft.com/office/drawing/2014/main" val="20002"/>
                    </a:ext>
                  </a:extLst>
                </a:gridCol>
              </a:tblGrid>
              <a:tr h="4366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effectLst/>
                          <a:latin typeface="Times New Roman" pitchFamily="18" charset="0"/>
                          <a:cs typeface="Times New Roman" pitchFamily="18" charset="0"/>
                        </a:rPr>
                        <a:t>Активное участие</a:t>
                      </a:r>
                      <a:endParaRPr lang="ru-RU" sz="1600" dirty="0">
                        <a:solidFill>
                          <a:schemeClr val="tx1"/>
                        </a:solidFill>
                        <a:effectLst/>
                        <a:latin typeface="Times New Roman" pitchFamily="18" charset="0"/>
                        <a:cs typeface="Times New Roman" pitchFamily="18"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effectLst/>
                          <a:latin typeface="Times New Roman" pitchFamily="18" charset="0"/>
                          <a:cs typeface="Times New Roman" pitchFamily="18" charset="0"/>
                        </a:rPr>
                        <a:t>Периодическое участие</a:t>
                      </a:r>
                      <a:endParaRPr lang="ru-RU" sz="1600" dirty="0">
                        <a:solidFill>
                          <a:schemeClr val="tx1"/>
                        </a:solidFill>
                        <a:effectLst/>
                        <a:latin typeface="Times New Roman" pitchFamily="18" charset="0"/>
                        <a:cs typeface="Times New Roman" pitchFamily="18" charset="0"/>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effectLst/>
                          <a:latin typeface="Times New Roman" pitchFamily="18" charset="0"/>
                          <a:ea typeface="Calibri"/>
                          <a:cs typeface="Times New Roman" pitchFamily="18" charset="0"/>
                        </a:rPr>
                        <a:t>Редкое участие/неучастие</a:t>
                      </a:r>
                    </a:p>
                  </a:txBody>
                  <a:tcPr>
                    <a:solidFill>
                      <a:srgbClr val="FF0000"/>
                    </a:solidFill>
                  </a:tcPr>
                </a:tc>
                <a:extLst>
                  <a:ext uri="{0D108BD9-81ED-4DB2-BD59-A6C34878D82A}">
                    <a16:rowId xmlns="" xmlns:a16="http://schemas.microsoft.com/office/drawing/2014/main" val="10000"/>
                  </a:ext>
                </a:extLst>
              </a:tr>
              <a:tr h="4992636">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rgbClr val="00B050"/>
                        </a:solidFill>
                        <a:effectLst/>
                        <a:latin typeface="Times New Roman" pitchFamily="18" charset="0"/>
                        <a:ea typeface="+mn-ea"/>
                        <a:cs typeface="Times New Roman"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Алексеевский</a:t>
                      </a:r>
                      <a:endParaRPr lang="en-US" sz="1400" b="1" kern="1200" dirty="0" smtClean="0">
                        <a:solidFill>
                          <a:srgbClr val="00B05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a:t>
                      </a:r>
                      <a:r>
                        <a:rPr lang="ru-RU" sz="1400" b="1" kern="1200" dirty="0" err="1" smtClean="0">
                          <a:solidFill>
                            <a:srgbClr val="00B050"/>
                          </a:solidFill>
                          <a:effectLst/>
                          <a:latin typeface="Times New Roman" pitchFamily="18" charset="0"/>
                          <a:ea typeface="+mn-ea"/>
                          <a:cs typeface="Times New Roman" pitchFamily="18" charset="0"/>
                        </a:rPr>
                        <a:t>Большеглушицкий</a:t>
                      </a:r>
                      <a:endParaRPr lang="ru-RU" sz="1400" b="1" kern="1200" dirty="0" smtClean="0">
                        <a:solidFill>
                          <a:srgbClr val="00B05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Борский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Нефтегорский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Пестравский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Приволжский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a:t>
                      </a:r>
                      <a:r>
                        <a:rPr lang="ru-RU" sz="1400" b="1" kern="1200" dirty="0" err="1" smtClean="0">
                          <a:solidFill>
                            <a:srgbClr val="00B050"/>
                          </a:solidFill>
                          <a:effectLst/>
                          <a:latin typeface="Times New Roman" pitchFamily="18" charset="0"/>
                          <a:ea typeface="+mn-ea"/>
                          <a:cs typeface="Times New Roman" pitchFamily="18" charset="0"/>
                        </a:rPr>
                        <a:t>Шигонский</a:t>
                      </a:r>
                      <a:endParaRPr lang="ru-RU" sz="1400" b="1" kern="1200" dirty="0" smtClean="0">
                        <a:solidFill>
                          <a:srgbClr val="00B05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Кинельский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Сергиевский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Ставропольский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a:t>
                      </a:r>
                      <a:r>
                        <a:rPr lang="ru-RU" sz="1400" b="1" kern="1200" dirty="0" err="1" smtClean="0">
                          <a:solidFill>
                            <a:srgbClr val="CC9900"/>
                          </a:solidFill>
                          <a:effectLst/>
                          <a:latin typeface="Times New Roman" pitchFamily="18" charset="0"/>
                          <a:ea typeface="+mn-ea"/>
                          <a:cs typeface="Times New Roman" pitchFamily="18" charset="0"/>
                        </a:rPr>
                        <a:t>Хворостянский</a:t>
                      </a:r>
                      <a:endParaRPr lang="ru-RU" sz="1400" b="1" kern="1200" dirty="0" smtClean="0">
                        <a:solidFill>
                          <a:srgbClr val="CC9900"/>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chemeClr val="dk1"/>
                        </a:solidFill>
                        <a:effectLst/>
                        <a:latin typeface="Times New Roman" pitchFamily="18" charset="0"/>
                        <a:ea typeface="+mn-ea"/>
                        <a:cs typeface="Times New Roman" pitchFamily="18" charset="0"/>
                      </a:endParaRPr>
                    </a:p>
                  </a:txBody>
                  <a:tcPr>
                    <a:solidFill>
                      <a:schemeClr val="bg1">
                        <a:alpha val="7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rgbClr val="CC99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a:t>
                      </a:r>
                      <a:r>
                        <a:rPr lang="ru-RU" sz="1400" b="1" kern="1200" dirty="0" err="1" smtClean="0">
                          <a:solidFill>
                            <a:srgbClr val="CC9900"/>
                          </a:solidFill>
                          <a:effectLst/>
                          <a:latin typeface="Times New Roman" pitchFamily="18" charset="0"/>
                          <a:ea typeface="+mn-ea"/>
                          <a:cs typeface="Times New Roman" pitchFamily="18" charset="0"/>
                        </a:rPr>
                        <a:t>Богатовский</a:t>
                      </a:r>
                      <a:endParaRPr lang="en-US" sz="1400" b="1" kern="1200" dirty="0" smtClean="0">
                        <a:solidFill>
                          <a:srgbClr val="CC99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Красноярский</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a:t>
                      </a:r>
                      <a:r>
                        <a:rPr lang="ru-RU" sz="1400" b="1" kern="1200" dirty="0" err="1" smtClean="0">
                          <a:solidFill>
                            <a:srgbClr val="CC9900"/>
                          </a:solidFill>
                          <a:effectLst/>
                          <a:latin typeface="Times New Roman" pitchFamily="18" charset="0"/>
                          <a:ea typeface="+mn-ea"/>
                          <a:cs typeface="Times New Roman" pitchFamily="18" charset="0"/>
                        </a:rPr>
                        <a:t>Челновершинский</a:t>
                      </a:r>
                      <a:endParaRPr lang="ru-RU" sz="1400" b="1" kern="1200" dirty="0" smtClean="0">
                        <a:solidFill>
                          <a:srgbClr val="CC99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a:t>
                      </a:r>
                      <a:r>
                        <a:rPr lang="ru-RU" sz="1400" b="1" kern="1200" dirty="0" err="1" smtClean="0">
                          <a:solidFill>
                            <a:srgbClr val="CC9900"/>
                          </a:solidFill>
                          <a:effectLst/>
                          <a:latin typeface="Times New Roman" pitchFamily="18" charset="0"/>
                          <a:ea typeface="+mn-ea"/>
                          <a:cs typeface="Times New Roman" pitchFamily="18" charset="0"/>
                        </a:rPr>
                        <a:t>Шенталинский</a:t>
                      </a:r>
                      <a:endParaRPr lang="ru-RU" sz="1400" b="1" kern="1200" dirty="0" smtClean="0">
                        <a:solidFill>
                          <a:srgbClr val="CC99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Волжский </a:t>
                      </a:r>
                      <a:endParaRPr lang="en-US" sz="1400" b="1" kern="1200" dirty="0" smtClean="0">
                        <a:solidFill>
                          <a:srgbClr val="00B05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Сызранский</a:t>
                      </a:r>
                      <a:endParaRPr lang="ru-RU" sz="1400" b="1" kern="1200" dirty="0" smtClean="0">
                        <a:solidFill>
                          <a:srgbClr val="CC99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Исаклинский</a:t>
                      </a: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Похвистневский</a:t>
                      </a: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chemeClr val="dk1"/>
                        </a:solidFill>
                        <a:effectLst/>
                        <a:latin typeface="Times New Roman" pitchFamily="18" charset="0"/>
                        <a:ea typeface="+mn-ea"/>
                        <a:cs typeface="Times New Roman" pitchFamily="18" charset="0"/>
                      </a:endParaRPr>
                    </a:p>
                    <a:p>
                      <a:endParaRPr lang="ru-RU" sz="1800" b="1" kern="1200" dirty="0" smtClean="0">
                        <a:solidFill>
                          <a:schemeClr val="dk1"/>
                        </a:solidFill>
                        <a:latin typeface="+mn-lt"/>
                        <a:ea typeface="+mn-ea"/>
                        <a:cs typeface="+mn-cs"/>
                      </a:endParaRPr>
                    </a:p>
                    <a:p>
                      <a:endParaRPr lang="ru-RU" sz="1800" b="1" kern="1200" dirty="0" smtClean="0">
                        <a:solidFill>
                          <a:schemeClr val="dk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chemeClr val="dk1"/>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Елховский</a:t>
                      </a: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Клявлинский</a:t>
                      </a: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Камышлинский</a:t>
                      </a: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a:t>
                      </a:r>
                      <a:r>
                        <a:rPr lang="ru-RU" sz="1400" b="1" kern="1200" dirty="0" err="1" smtClean="0">
                          <a:solidFill>
                            <a:srgbClr val="FF0000"/>
                          </a:solidFill>
                          <a:effectLst/>
                          <a:latin typeface="Times New Roman" pitchFamily="18" charset="0"/>
                          <a:ea typeface="+mn-ea"/>
                          <a:cs typeface="Times New Roman" pitchFamily="18" charset="0"/>
                        </a:rPr>
                        <a:t>Кошкинский</a:t>
                      </a:r>
                      <a:endParaRPr lang="ru-RU" sz="1400" b="1" kern="1200" dirty="0" smtClean="0">
                        <a:solidFill>
                          <a:srgbClr val="FF000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FF0000"/>
                          </a:solidFill>
                          <a:effectLst/>
                          <a:latin typeface="Times New Roman" pitchFamily="18" charset="0"/>
                          <a:ea typeface="+mn-ea"/>
                          <a:cs typeface="Times New Roman" pitchFamily="18" charset="0"/>
                        </a:rPr>
                        <a:t>м.р. Красноармейский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00B050"/>
                          </a:solidFill>
                          <a:effectLst/>
                          <a:latin typeface="Times New Roman" pitchFamily="18" charset="0"/>
                          <a:ea typeface="+mn-ea"/>
                          <a:cs typeface="Times New Roman" pitchFamily="18" charset="0"/>
                        </a:rPr>
                        <a:t>м.р. </a:t>
                      </a:r>
                      <a:r>
                        <a:rPr lang="ru-RU" sz="1400" b="1" kern="1200" dirty="0" err="1" smtClean="0">
                          <a:solidFill>
                            <a:srgbClr val="00B050"/>
                          </a:solidFill>
                          <a:effectLst/>
                          <a:latin typeface="Times New Roman" pitchFamily="18" charset="0"/>
                          <a:ea typeface="+mn-ea"/>
                          <a:cs typeface="Times New Roman" pitchFamily="18" charset="0"/>
                        </a:rPr>
                        <a:t>Кинель-Черкасский</a:t>
                      </a:r>
                      <a:endParaRPr lang="ru-RU" sz="1400" b="1" kern="1200" dirty="0" smtClean="0">
                        <a:solidFill>
                          <a:srgbClr val="00B050"/>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Безенчукский</a:t>
                      </a:r>
                      <a:endParaRPr lang="ru-RU" sz="1400" b="1" kern="1200" dirty="0" smtClean="0">
                        <a:solidFill>
                          <a:schemeClr val="dk1"/>
                        </a:solidFill>
                        <a:effectLst/>
                        <a:latin typeface="Times New Roman" pitchFamily="18" charset="0"/>
                        <a:ea typeface="+mn-ea"/>
                        <a:cs typeface="Times New Roman"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ru-RU" sz="1400" b="1" kern="1200" dirty="0" smtClean="0">
                          <a:solidFill>
                            <a:srgbClr val="CC9900"/>
                          </a:solidFill>
                          <a:effectLst/>
                          <a:latin typeface="Times New Roman" pitchFamily="18" charset="0"/>
                          <a:ea typeface="+mn-ea"/>
                          <a:cs typeface="Times New Roman" pitchFamily="18" charset="0"/>
                        </a:rPr>
                        <a:t>м.р. </a:t>
                      </a:r>
                      <a:r>
                        <a:rPr lang="ru-RU" sz="1400" b="1" kern="1200" dirty="0" err="1" smtClean="0">
                          <a:solidFill>
                            <a:srgbClr val="CC9900"/>
                          </a:solidFill>
                          <a:effectLst/>
                          <a:latin typeface="Times New Roman" pitchFamily="18" charset="0"/>
                          <a:ea typeface="+mn-ea"/>
                          <a:cs typeface="Times New Roman" pitchFamily="18" charset="0"/>
                        </a:rPr>
                        <a:t>Большечерниговский</a:t>
                      </a:r>
                      <a:endParaRPr lang="ru-RU" sz="1400" b="1" kern="1200" dirty="0" smtClean="0">
                        <a:solidFill>
                          <a:srgbClr val="CC9900"/>
                        </a:solidFill>
                        <a:effectLst/>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ru-RU" sz="1400" b="1" kern="1200" dirty="0" smtClean="0">
                        <a:solidFill>
                          <a:schemeClr val="dk1"/>
                        </a:solidFill>
                        <a:effectLst/>
                        <a:latin typeface="Times New Roman" pitchFamily="18" charset="0"/>
                        <a:ea typeface="+mn-ea"/>
                        <a:cs typeface="Times New Roman" pitchFamily="18" charset="0"/>
                      </a:endParaRPr>
                    </a:p>
                    <a:p>
                      <a:endParaRPr lang="ru-RU" sz="1800" b="1" kern="1200" dirty="0" smtClean="0">
                        <a:solidFill>
                          <a:schemeClr val="dk1"/>
                        </a:solidFill>
                        <a:latin typeface="+mn-lt"/>
                        <a:ea typeface="+mn-ea"/>
                        <a:cs typeface="+mn-cs"/>
                      </a:endParaRPr>
                    </a:p>
                    <a:p>
                      <a:endParaRPr lang="ru-RU" sz="1800" b="1" kern="1200" dirty="0" smtClean="0">
                        <a:solidFill>
                          <a:schemeClr val="dk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kern="1200" dirty="0" smtClean="0">
                        <a:solidFill>
                          <a:schemeClr val="dk1"/>
                        </a:solidFill>
                        <a:effectLst/>
                        <a:latin typeface="Times New Roman" pitchFamily="18" charset="0"/>
                        <a:ea typeface="+mn-ea"/>
                        <a:cs typeface="Times New Roman" pitchFamily="18" charset="0"/>
                      </a:endParaRPr>
                    </a:p>
                  </a:txBody>
                  <a:tcPr marL="15091" marR="15091" marT="0" marB="0">
                    <a:solidFill>
                      <a:schemeClr val="bg1">
                        <a:alpha val="75000"/>
                      </a:schemeClr>
                    </a:solidFill>
                  </a:tcPr>
                </a:tc>
                <a:extLst>
                  <a:ext uri="{0D108BD9-81ED-4DB2-BD59-A6C34878D82A}">
                    <a16:rowId xmlns="" xmlns:a16="http://schemas.microsoft.com/office/drawing/2014/main" val="10001"/>
                  </a:ext>
                </a:extLst>
              </a:tr>
            </a:tbl>
          </a:graphicData>
        </a:graphic>
      </p:graphicFrame>
      <p:sp>
        <p:nvSpPr>
          <p:cNvPr id="4098" name="AutoShape 2" descr="https://lessonplans-teachers.com/_ld/0/4622951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 name="Рисунок 7"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38672929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229600" cy="1143000"/>
          </a:xfrm>
        </p:spPr>
        <p:txBody>
          <a:bodyPr>
            <a:normAutofit fontScale="90000"/>
          </a:bodyPr>
          <a:lstStyle/>
          <a:p>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Средняя читаемость по детским библиотекам в муниципальных районах</a:t>
            </a:r>
            <a:b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(дети до 14 лет) 2017 год</a:t>
            </a:r>
            <a:r>
              <a:rPr lang="ru-RU" sz="1800" dirty="0" smtClean="0"/>
              <a:t/>
            </a:r>
            <a:br>
              <a:rPr lang="ru-RU" sz="1800" dirty="0" smtClean="0"/>
            </a:br>
            <a:endParaRPr lang="ru-RU" sz="1800" dirty="0"/>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436152871"/>
              </p:ext>
            </p:extLst>
          </p:nvPr>
        </p:nvGraphicFramePr>
        <p:xfrm>
          <a:off x="500034" y="1357298"/>
          <a:ext cx="8199784" cy="4060117"/>
        </p:xfrm>
        <a:graphic>
          <a:graphicData uri="http://schemas.openxmlformats.org/drawingml/2006/table">
            <a:tbl>
              <a:tblPr>
                <a:tableStyleId>{5C22544A-7EE6-4342-B048-85BDC9FD1C3A}</a:tableStyleId>
              </a:tblPr>
              <a:tblGrid>
                <a:gridCol w="2846205">
                  <a:extLst>
                    <a:ext uri="{9D8B030D-6E8A-4147-A177-3AD203B41FA5}">
                      <a16:colId xmlns="" xmlns:a16="http://schemas.microsoft.com/office/drawing/2014/main" val="23534612"/>
                    </a:ext>
                  </a:extLst>
                </a:gridCol>
                <a:gridCol w="2913972">
                  <a:extLst>
                    <a:ext uri="{9D8B030D-6E8A-4147-A177-3AD203B41FA5}">
                      <a16:colId xmlns="" xmlns:a16="http://schemas.microsoft.com/office/drawing/2014/main" val="1948154112"/>
                    </a:ext>
                  </a:extLst>
                </a:gridCol>
                <a:gridCol w="2439607">
                  <a:extLst>
                    <a:ext uri="{9D8B030D-6E8A-4147-A177-3AD203B41FA5}">
                      <a16:colId xmlns="" xmlns:a16="http://schemas.microsoft.com/office/drawing/2014/main" val="3063996962"/>
                    </a:ext>
                  </a:extLst>
                </a:gridCol>
              </a:tblGrid>
              <a:tr h="3833517">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 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Красноармейский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Приволжский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Исаклинский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Шенталинский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Шигонский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Хворостянский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Большечерниговский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Клявлинский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Похвистневский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Безенчукский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Кошкинский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Пестравский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Красноярский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Челно-Вершинский</a:t>
                      </a:r>
                    </a:p>
                    <a:p>
                      <a:pPr marL="342900" indent="-342900" algn="l" fontAlgn="t">
                        <a:buFont typeface="+mj-lt"/>
                        <a:buAutoNum type="arabicPeriod"/>
                      </a:pPr>
                      <a:endParaRPr lang="ru-RU" sz="1400" b="1"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2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effectLst/>
                          <a:latin typeface="Times New Roman" panose="02020603050405020304" pitchFamily="18" charset="0"/>
                          <a:cs typeface="Times New Roman" panose="02020603050405020304" pitchFamily="18" charset="0"/>
                        </a:rPr>
                        <a:t>м. р. </a:t>
                      </a:r>
                      <a:r>
                        <a:rPr lang="ru-RU" sz="1400" b="1" u="none" strike="noStrike" dirty="0" err="1" smtClean="0">
                          <a:effectLst/>
                          <a:latin typeface="Times New Roman" panose="02020603050405020304" pitchFamily="18" charset="0"/>
                          <a:cs typeface="Times New Roman" panose="02020603050405020304" pitchFamily="18" charset="0"/>
                        </a:rPr>
                        <a:t>Кинель</a:t>
                      </a:r>
                      <a:r>
                        <a:rPr lang="ru-RU" sz="1400" b="1" u="none" strike="noStrike" dirty="0" smtClean="0">
                          <a:effectLst/>
                          <a:latin typeface="Times New Roman" panose="02020603050405020304" pitchFamily="18" charset="0"/>
                          <a:cs typeface="Times New Roman" panose="02020603050405020304" pitchFamily="18" charset="0"/>
                        </a:rPr>
                        <a:t>-Черкасский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effectLst/>
                          <a:latin typeface="Times New Roman" panose="02020603050405020304" pitchFamily="18" charset="0"/>
                          <a:cs typeface="Times New Roman" panose="02020603050405020304" pitchFamily="18" charset="0"/>
                        </a:rPr>
                        <a:t>м. р. </a:t>
                      </a:r>
                      <a:r>
                        <a:rPr lang="ru-RU" sz="1400" b="1" u="none" strike="noStrike" dirty="0" err="1" smtClean="0">
                          <a:effectLst/>
                          <a:latin typeface="Times New Roman" panose="02020603050405020304" pitchFamily="18" charset="0"/>
                          <a:cs typeface="Times New Roman" panose="02020603050405020304" pitchFamily="18" charset="0"/>
                        </a:rPr>
                        <a:t>Богатовский</a:t>
                      </a:r>
                      <a:endParaRPr lang="ru-RU" sz="1400" b="1"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Алексеевский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dirty="0" smtClean="0">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400" b="1" u="none" strike="noStrike" dirty="0" smtClean="0">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2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Нефтегорский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Борский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i="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a:t>
                      </a:r>
                      <a:r>
                        <a:rPr lang="ru-RU" sz="1400" b="1" i="0" u="none" strike="noStrike" kern="1200" baseline="0" dirty="0" smtClean="0">
                          <a:solidFill>
                            <a:schemeClr val="dk1"/>
                          </a:solidFill>
                          <a:effectLst/>
                          <a:latin typeface="Times New Roman" panose="02020603050405020304" pitchFamily="18" charset="0"/>
                          <a:ea typeface="+mn-ea"/>
                          <a:cs typeface="Times New Roman" panose="02020603050405020304" pitchFamily="18" charset="0"/>
                        </a:rPr>
                        <a:t> р. </a:t>
                      </a:r>
                      <a:r>
                        <a:rPr lang="ru-RU" sz="1400" b="1" i="0" u="none" strike="noStrike" kern="1200" baseline="0" dirty="0" err="1" smtClean="0">
                          <a:solidFill>
                            <a:schemeClr val="dk1"/>
                          </a:solidFill>
                          <a:effectLst/>
                          <a:latin typeface="Times New Roman" panose="02020603050405020304" pitchFamily="18" charset="0"/>
                          <a:ea typeface="+mn-ea"/>
                          <a:cs typeface="Times New Roman" panose="02020603050405020304" pitchFamily="18" charset="0"/>
                        </a:rPr>
                        <a:t>Большеглушицкий</a:t>
                      </a:r>
                      <a:endParaRPr lang="ru-RU" sz="1400" b="1" i="0" u="none" strike="noStrike" kern="1200" baseline="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i="0" u="none" strike="noStrike" kern="1200" baseline="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i="0" u="none" strike="noStrike" kern="1200" baseline="0" dirty="0" err="1" smtClean="0">
                          <a:solidFill>
                            <a:schemeClr val="dk1"/>
                          </a:solidFill>
                          <a:effectLst/>
                          <a:latin typeface="Times New Roman" panose="02020603050405020304" pitchFamily="18" charset="0"/>
                          <a:ea typeface="+mn-ea"/>
                          <a:cs typeface="Times New Roman" panose="02020603050405020304" pitchFamily="18" charset="0"/>
                        </a:rPr>
                        <a:t>Камышлинский</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2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2857838044"/>
              </p:ext>
            </p:extLst>
          </p:nvPr>
        </p:nvGraphicFramePr>
        <p:xfrm>
          <a:off x="500034" y="1000108"/>
          <a:ext cx="8225715"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50 – 21,7</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21,3-20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Ниже 20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27636037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229600" cy="1143000"/>
          </a:xfrm>
        </p:spPr>
        <p:txBody>
          <a:bodyPr>
            <a:normAutofit/>
          </a:bodyPr>
          <a:lstStyle/>
          <a:p>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Средняя читаемость по детским библиотекам в городских округах</a:t>
            </a:r>
            <a:b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(дети до 14 лет)</a:t>
            </a:r>
            <a:endParaRPr lang="ru-RU" sz="20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3416998357"/>
              </p:ext>
            </p:extLst>
          </p:nvPr>
        </p:nvGraphicFramePr>
        <p:xfrm>
          <a:off x="714348" y="1500174"/>
          <a:ext cx="8172400" cy="3833517"/>
        </p:xfrm>
        <a:graphic>
          <a:graphicData uri="http://schemas.openxmlformats.org/drawingml/2006/table">
            <a:tbl>
              <a:tblPr>
                <a:tableStyleId>{5C22544A-7EE6-4342-B048-85BDC9FD1C3A}</a:tableStyleId>
              </a:tblPr>
              <a:tblGrid>
                <a:gridCol w="2818821">
                  <a:extLst>
                    <a:ext uri="{9D8B030D-6E8A-4147-A177-3AD203B41FA5}">
                      <a16:colId xmlns="" xmlns:a16="http://schemas.microsoft.com/office/drawing/2014/main" val="23534612"/>
                    </a:ext>
                  </a:extLst>
                </a:gridCol>
                <a:gridCol w="2913972">
                  <a:extLst>
                    <a:ext uri="{9D8B030D-6E8A-4147-A177-3AD203B41FA5}">
                      <a16:colId xmlns="" xmlns:a16="http://schemas.microsoft.com/office/drawing/2014/main" val="1948154112"/>
                    </a:ext>
                  </a:extLst>
                </a:gridCol>
                <a:gridCol w="2439607">
                  <a:extLst>
                    <a:ext uri="{9D8B030D-6E8A-4147-A177-3AD203B41FA5}">
                      <a16:colId xmlns="" xmlns:a16="http://schemas.microsoft.com/office/drawing/2014/main" val="3063996962"/>
                    </a:ext>
                  </a:extLst>
                </a:gridCol>
              </a:tblGrid>
              <a:tr h="3833517">
                <a:tc>
                  <a:txBody>
                    <a:bodyPr/>
                    <a:lstStyle/>
                    <a:p>
                      <a:pPr marL="342900" indent="-342900" algn="l" defTabSz="914400" rtl="0" eaLnBrk="1" fontAlgn="t" latinLnBrk="0" hangingPunct="1">
                        <a:buFont typeface="+mj-lt"/>
                        <a:buAutoNum type="arabicPeriod"/>
                      </a:pPr>
                      <a:endParaRPr lang="ru-RU" sz="18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г. о.</a:t>
                      </a:r>
                      <a:r>
                        <a:rPr lang="ru-RU" sz="1800" b="1" u="none" strike="noStrike"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Новокуйбышевск</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Отрадный </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Чапаевск</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a:t>
                      </a:r>
                      <a:r>
                        <a:rPr lang="ru-RU" sz="1800" b="1" u="none" strike="noStrike" kern="1200" baseline="0" dirty="0" smtClean="0">
                          <a:solidFill>
                            <a:schemeClr val="dk1"/>
                          </a:solidFill>
                          <a:effectLst/>
                          <a:latin typeface="Times New Roman" panose="02020603050405020304" pitchFamily="18" charset="0"/>
                          <a:ea typeface="+mn-ea"/>
                          <a:cs typeface="Times New Roman" panose="02020603050405020304" pitchFamily="18" charset="0"/>
                        </a:rPr>
                        <a:t> о. Октябрьск</a:t>
                      </a: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Жигулевск</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Тольятти</a:t>
                      </a:r>
                      <a:r>
                        <a:rPr lang="ru-RU" sz="1800" b="1" u="none" strike="noStrike" kern="1200" baseline="0" dirty="0" smtClean="0">
                          <a:solidFill>
                            <a:schemeClr val="dk1"/>
                          </a:solidFill>
                          <a:effectLst/>
                          <a:latin typeface="Times New Roman" panose="02020603050405020304" pitchFamily="18" charset="0"/>
                          <a:ea typeface="+mn-ea"/>
                          <a:cs typeface="Times New Roman" panose="02020603050405020304" pitchFamily="18" charset="0"/>
                        </a:rPr>
                        <a:t> ОДБ</a:t>
                      </a: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3000"/>
                      </a:schemeClr>
                    </a:solidFill>
                  </a:tcPr>
                </a:tc>
                <a:tc>
                  <a:txBody>
                    <a:bodyPr/>
                    <a:lstStyle/>
                    <a:p>
                      <a:pPr marL="342900" indent="-342900" algn="l" defTabSz="914400" rtl="0" eaLnBrk="1" fontAlgn="t" latinLnBrk="0" hangingPunct="1">
                        <a:buFont typeface="+mj-lt"/>
                        <a:buAutoNum type="arabicPeriod"/>
                      </a:pP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Сызрань</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a:t>
                      </a:r>
                      <a:r>
                        <a:rPr lang="ru-RU" sz="18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Кинель</a:t>
                      </a: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a:t>
                      </a:r>
                      <a:r>
                        <a:rPr lang="ru-RU" sz="1800" b="1" u="none" strike="noStrike" kern="1200" baseline="0" dirty="0" smtClean="0">
                          <a:solidFill>
                            <a:schemeClr val="dk1"/>
                          </a:solidFill>
                          <a:effectLst/>
                          <a:latin typeface="Times New Roman" panose="02020603050405020304" pitchFamily="18" charset="0"/>
                          <a:ea typeface="+mn-ea"/>
                          <a:cs typeface="Times New Roman" panose="02020603050405020304" pitchFamily="18" charset="0"/>
                        </a:rPr>
                        <a:t> о. Похвистнево</a:t>
                      </a:r>
                    </a:p>
                    <a:p>
                      <a:pPr marL="342900" indent="-342900" algn="l" defTabSz="914400" rtl="0" eaLnBrk="1" fontAlgn="t" latinLnBrk="0" hangingPunct="1">
                        <a:buFont typeface="+mj-lt"/>
                        <a:buAutoNum type="arabicPeriod"/>
                      </a:pPr>
                      <a:r>
                        <a:rPr lang="ru-RU" sz="1800" b="1" u="none" strike="noStrike" kern="1200" baseline="0" dirty="0" smtClean="0">
                          <a:solidFill>
                            <a:schemeClr val="dk1"/>
                          </a:solidFill>
                          <a:effectLst/>
                          <a:latin typeface="Times New Roman" panose="02020603050405020304" pitchFamily="18" charset="0"/>
                          <a:ea typeface="+mn-ea"/>
                          <a:cs typeface="Times New Roman" panose="02020603050405020304" pitchFamily="18" charset="0"/>
                        </a:rPr>
                        <a:t>г. о. Самара ЦСДБ</a:t>
                      </a: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endParaRPr lang="ru-RU" sz="18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3000"/>
                      </a:schemeClr>
                    </a:solidFill>
                  </a:tcPr>
                </a:tc>
                <a:tc>
                  <a:txBody>
                    <a:bodyPr/>
                    <a:lstStyle/>
                    <a:p>
                      <a:pPr marL="342900" indent="-342900" algn="l" defTabSz="914400" rtl="0" eaLnBrk="1" fontAlgn="t" latinLnBrk="0" hangingPunct="1">
                        <a:buFont typeface="+mj-lt"/>
                        <a:buAutoNum type="arabicPeriod"/>
                      </a:pP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Филиал № 4 «Библиотека Авто-града» г. о. Тольятти</a:t>
                      </a:r>
                    </a:p>
                  </a:txBody>
                  <a:tcPr marL="6277" marR="6277" marT="6277" marB="0">
                    <a:solidFill>
                      <a:schemeClr val="bg1">
                        <a:alpha val="73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3504873471"/>
              </p:ext>
            </p:extLst>
          </p:nvPr>
        </p:nvGraphicFramePr>
        <p:xfrm>
          <a:off x="642910" y="1142984"/>
          <a:ext cx="8225715"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34,4-23,6</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22,6 – 20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Ниже 20</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30118242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229600" cy="1143000"/>
          </a:xfrm>
        </p:spPr>
        <p:txBody>
          <a:bodyPr>
            <a:normAutofit/>
          </a:bodyPr>
          <a:lstStyle/>
          <a:p>
            <a:r>
              <a:rPr lang="ru-RU" sz="2000" b="1" dirty="0" smtClean="0">
                <a:ln w="1905"/>
                <a:solidFill>
                  <a:srgbClr val="008000"/>
                </a:solidFill>
                <a:effectLst>
                  <a:innerShdw blurRad="69850" dist="43180" dir="5400000">
                    <a:srgbClr val="000000">
                      <a:alpha val="65000"/>
                    </a:srgbClr>
                  </a:innerShdw>
                </a:effectLst>
              </a:rPr>
              <a:t>Средняя посещаемость по детским библиотекам в городских округах</a:t>
            </a:r>
            <a:br>
              <a:rPr lang="ru-RU" sz="2000" b="1" dirty="0" smtClean="0">
                <a:ln w="1905"/>
                <a:solidFill>
                  <a:srgbClr val="008000"/>
                </a:solidFill>
                <a:effectLst>
                  <a:innerShdw blurRad="69850" dist="43180" dir="5400000">
                    <a:srgbClr val="000000">
                      <a:alpha val="65000"/>
                    </a:srgbClr>
                  </a:innerShdw>
                </a:effectLst>
              </a:rPr>
            </a:br>
            <a:r>
              <a:rPr lang="ru-RU" sz="2000" b="1" dirty="0" smtClean="0">
                <a:ln w="1905"/>
                <a:solidFill>
                  <a:srgbClr val="008000"/>
                </a:solidFill>
                <a:effectLst>
                  <a:innerShdw blurRad="69850" dist="43180" dir="5400000">
                    <a:srgbClr val="000000">
                      <a:alpha val="65000"/>
                    </a:srgbClr>
                  </a:innerShdw>
                </a:effectLst>
              </a:rPr>
              <a:t>         (дети до 14 лет)</a:t>
            </a:r>
            <a:endParaRPr lang="ru-RU" sz="2000" b="1" dirty="0">
              <a:ln w="1905"/>
              <a:solidFill>
                <a:srgbClr val="008000"/>
              </a:solidFill>
              <a:effectLst>
                <a:innerShdw blurRad="69850" dist="43180" dir="5400000">
                  <a:srgbClr val="000000">
                    <a:alpha val="65000"/>
                  </a:srgbClr>
                </a:innerShdw>
              </a:effectLst>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3988336900"/>
              </p:ext>
            </p:extLst>
          </p:nvPr>
        </p:nvGraphicFramePr>
        <p:xfrm>
          <a:off x="500034" y="1428736"/>
          <a:ext cx="8199784" cy="3833517"/>
        </p:xfrm>
        <a:graphic>
          <a:graphicData uri="http://schemas.openxmlformats.org/drawingml/2006/table">
            <a:tbl>
              <a:tblPr>
                <a:tableStyleId>{5C22544A-7EE6-4342-B048-85BDC9FD1C3A}</a:tableStyleId>
              </a:tblPr>
              <a:tblGrid>
                <a:gridCol w="2846205">
                  <a:extLst>
                    <a:ext uri="{9D8B030D-6E8A-4147-A177-3AD203B41FA5}">
                      <a16:colId xmlns="" xmlns:a16="http://schemas.microsoft.com/office/drawing/2014/main" val="23534612"/>
                    </a:ext>
                  </a:extLst>
                </a:gridCol>
                <a:gridCol w="2913972">
                  <a:extLst>
                    <a:ext uri="{9D8B030D-6E8A-4147-A177-3AD203B41FA5}">
                      <a16:colId xmlns="" xmlns:a16="http://schemas.microsoft.com/office/drawing/2014/main" val="1948154112"/>
                    </a:ext>
                  </a:extLst>
                </a:gridCol>
                <a:gridCol w="2439607">
                  <a:extLst>
                    <a:ext uri="{9D8B030D-6E8A-4147-A177-3AD203B41FA5}">
                      <a16:colId xmlns="" xmlns:a16="http://schemas.microsoft.com/office/drawing/2014/main" val="3063996962"/>
                    </a:ext>
                  </a:extLst>
                </a:gridCol>
              </a:tblGrid>
              <a:tr h="3833517">
                <a:tc>
                  <a:txBody>
                    <a:bodyPr/>
                    <a:lstStyle/>
                    <a:p>
                      <a:pPr marL="342900" indent="-342900" algn="l" defTabSz="914400" rtl="0" eaLnBrk="1" fontAlgn="t" latinLnBrk="0" hangingPunct="1">
                        <a:buFont typeface="+mj-lt"/>
                        <a:buAutoNum type="arabicPeriod"/>
                      </a:pPr>
                      <a:endParaRPr lang="ru-RU" sz="18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г. о.</a:t>
                      </a:r>
                      <a:r>
                        <a:rPr lang="ru-RU" sz="1800" b="1" u="none" strike="noStrike"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8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Новокуйбышевск </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Тольятти ОДБ</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a:t>
                      </a:r>
                      <a:r>
                        <a:rPr lang="ru-RU" sz="18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Кинель</a:t>
                      </a: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Жигулевск</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Похвистнево</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Октябрьск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4000"/>
                      </a:schemeClr>
                    </a:solidFill>
                  </a:tcPr>
                </a:tc>
                <a:tc>
                  <a:txBody>
                    <a:bodyPr/>
                    <a:lstStyle/>
                    <a:p>
                      <a:pPr marL="342900" indent="-342900" algn="l" defTabSz="914400" rtl="0" eaLnBrk="1" fontAlgn="t" latinLnBrk="0" hangingPunct="1">
                        <a:buFont typeface="+mj-lt"/>
                        <a:buAutoNum type="arabicPeriod"/>
                      </a:pP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Отрадный</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a:t>
                      </a:r>
                      <a:r>
                        <a:rPr lang="ru-RU" sz="1800" b="1" u="none" strike="noStrike"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о. Самара ЦСДБ</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Сызрань</a:t>
                      </a:r>
                    </a:p>
                    <a:p>
                      <a:pPr marL="342900" indent="-342900" algn="l" defTabSz="914400" rtl="0" eaLnBrk="1" fontAlgn="t" latinLnBrk="0" hangingPunct="1">
                        <a:buFont typeface="+mj-lt"/>
                        <a:buAutoNum type="arabicPeriod"/>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Чапаевск</a:t>
                      </a:r>
                    </a:p>
                    <a:p>
                      <a:pPr marL="342900" indent="-342900" algn="l" defTabSz="914400" rtl="0" eaLnBrk="1" fontAlgn="t" latinLnBrk="0" hangingPunct="1">
                        <a:buFont typeface="+mj-lt"/>
                        <a:buAutoNum type="arabicPeriod"/>
                      </a:pPr>
                      <a:endParaRPr lang="ru-RU" sz="18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4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 typeface="+mj-lt"/>
                        <a:buNone/>
                        <a:tabLst/>
                        <a:defRPr/>
                      </a:pPr>
                      <a:endPar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8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Филиал № 4 «Библиотека Авто-града» г. о. Тольятти</a:t>
                      </a:r>
                    </a:p>
                  </a:txBody>
                  <a:tcPr marL="6277" marR="6277" marT="6277" marB="0">
                    <a:solidFill>
                      <a:schemeClr val="bg1">
                        <a:alpha val="74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2071409450"/>
              </p:ext>
            </p:extLst>
          </p:nvPr>
        </p:nvGraphicFramePr>
        <p:xfrm>
          <a:off x="500034" y="1000108"/>
          <a:ext cx="8225715"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12,9 – 8</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7</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Ниже 7</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17348346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8625136" cy="1143000"/>
          </a:xfrm>
        </p:spPr>
        <p:txBody>
          <a:bodyPr>
            <a:normAutofit/>
          </a:bodyPr>
          <a:lstStyle/>
          <a:p>
            <a:r>
              <a:rPr lang="ru-RU" sz="1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Средняя посещаемость по детским библиотекам в муниципальных районах </a:t>
            </a:r>
            <a:br>
              <a:rPr lang="ru-RU" sz="1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1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(дети до 14 лет)</a:t>
            </a:r>
            <a:endParaRPr lang="ru-RU" sz="1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1093603519"/>
              </p:ext>
            </p:extLst>
          </p:nvPr>
        </p:nvGraphicFramePr>
        <p:xfrm>
          <a:off x="357158" y="1571612"/>
          <a:ext cx="8501122" cy="3892796"/>
        </p:xfrm>
        <a:graphic>
          <a:graphicData uri="http://schemas.openxmlformats.org/drawingml/2006/table">
            <a:tbl>
              <a:tblPr>
                <a:tableStyleId>{5C22544A-7EE6-4342-B048-85BDC9FD1C3A}</a:tableStyleId>
              </a:tblPr>
              <a:tblGrid>
                <a:gridCol w="2950802">
                  <a:extLst>
                    <a:ext uri="{9D8B030D-6E8A-4147-A177-3AD203B41FA5}">
                      <a16:colId xmlns="" xmlns:a16="http://schemas.microsoft.com/office/drawing/2014/main" val="23534612"/>
                    </a:ext>
                  </a:extLst>
                </a:gridCol>
                <a:gridCol w="3021059">
                  <a:extLst>
                    <a:ext uri="{9D8B030D-6E8A-4147-A177-3AD203B41FA5}">
                      <a16:colId xmlns="" xmlns:a16="http://schemas.microsoft.com/office/drawing/2014/main" val="1948154112"/>
                    </a:ext>
                  </a:extLst>
                </a:gridCol>
                <a:gridCol w="2529261">
                  <a:extLst>
                    <a:ext uri="{9D8B030D-6E8A-4147-A177-3AD203B41FA5}">
                      <a16:colId xmlns="" xmlns:a16="http://schemas.microsoft.com/office/drawing/2014/main" val="3063996962"/>
                    </a:ext>
                  </a:extLst>
                </a:gridCol>
              </a:tblGrid>
              <a:tr h="3892796">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 р.</a:t>
                      </a:r>
                      <a:r>
                        <a:rPr lang="ru-RU" sz="1400" b="1" u="none" strike="noStrike" kern="1200" baseline="0" dirty="0" smtClean="0">
                          <a:solidFill>
                            <a:srgbClr val="FF0000"/>
                          </a:solidFill>
                          <a:effectLst/>
                          <a:latin typeface="Times New Roman" panose="02020603050405020304" pitchFamily="18" charset="0"/>
                          <a:ea typeface="+mn-ea"/>
                          <a:cs typeface="Times New Roman" panose="02020603050405020304" pitchFamily="18" charset="0"/>
                        </a:rPr>
                        <a:t> </a:t>
                      </a: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Похвистневский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Исаклинский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Кошкинский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Кинель-Черкасский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Алексеевский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Хворостянский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Шигонский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Клявлинский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Большечерниговский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Шенталинский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Борский</a:t>
                      </a:r>
                    </a:p>
                    <a:p>
                      <a:pPr marL="342900" indent="-342900" algn="l" fontAlgn="t">
                        <a:buFont typeface="+mj-lt"/>
                        <a:buAutoNum type="arabicPeriod"/>
                      </a:pPr>
                      <a:endParaRPr lang="ru-RU" sz="1400" b="1"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3000"/>
                      </a:schemeClr>
                    </a:solidFill>
                  </a:tcPr>
                </a:tc>
                <a:tc>
                  <a:txBody>
                    <a:bodyPr/>
                    <a:lstStyle/>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dirty="0" smtClean="0">
                        <a:effectLst/>
                        <a:latin typeface="Times New Roman" panose="02020603050405020304" pitchFamily="18" charset="0"/>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effectLst/>
                          <a:latin typeface="Times New Roman" panose="02020603050405020304" pitchFamily="18" charset="0"/>
                          <a:cs typeface="Times New Roman" panose="02020603050405020304" pitchFamily="18" charset="0"/>
                        </a:rPr>
                        <a:t>м. р. Пестравский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effectLst/>
                          <a:latin typeface="Times New Roman" panose="02020603050405020304" pitchFamily="18" charset="0"/>
                          <a:cs typeface="Times New Roman" panose="02020603050405020304" pitchFamily="18" charset="0"/>
                        </a:rPr>
                        <a:t>м. р. Красноармейский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effectLst/>
                          <a:latin typeface="Times New Roman" panose="02020603050405020304" pitchFamily="18" charset="0"/>
                          <a:cs typeface="Times New Roman" panose="02020603050405020304" pitchFamily="18" charset="0"/>
                        </a:rPr>
                        <a:t>м. р. Красноярский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effectLst/>
                          <a:latin typeface="Times New Roman" panose="02020603050405020304" pitchFamily="18" charset="0"/>
                          <a:cs typeface="Times New Roman" panose="02020603050405020304" pitchFamily="18" charset="0"/>
                        </a:rPr>
                        <a:t>м. р. </a:t>
                      </a:r>
                      <a:r>
                        <a:rPr lang="ru-RU" sz="1400" b="1" u="none" strike="noStrike" dirty="0" err="1" smtClean="0">
                          <a:effectLst/>
                          <a:latin typeface="Times New Roman" panose="02020603050405020304" pitchFamily="18" charset="0"/>
                          <a:cs typeface="Times New Roman" panose="02020603050405020304" pitchFamily="18" charset="0"/>
                        </a:rPr>
                        <a:t>Безенчукский</a:t>
                      </a:r>
                      <a:endParaRPr lang="ru-RU" sz="1400" b="1" u="none" strike="noStrike" dirty="0" smtClean="0">
                        <a:effectLst/>
                        <a:latin typeface="Times New Roman" panose="02020603050405020304" pitchFamily="18" charset="0"/>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effectLst/>
                          <a:latin typeface="Times New Roman" panose="02020603050405020304" pitchFamily="18" charset="0"/>
                          <a:cs typeface="Times New Roman" panose="02020603050405020304" pitchFamily="18" charset="0"/>
                        </a:rPr>
                        <a:t>м. р. </a:t>
                      </a:r>
                      <a:r>
                        <a:rPr lang="ru-RU" sz="1400" b="1" u="none" strike="noStrike" dirty="0" err="1" smtClean="0">
                          <a:effectLst/>
                          <a:latin typeface="Times New Roman" panose="02020603050405020304" pitchFamily="18" charset="0"/>
                          <a:cs typeface="Times New Roman" panose="02020603050405020304" pitchFamily="18" charset="0"/>
                        </a:rPr>
                        <a:t>Богатовский</a:t>
                      </a:r>
                      <a:endParaRPr lang="ru-RU" sz="1400" b="1" u="none" strike="noStrike" dirty="0" smtClean="0">
                        <a:effectLst/>
                        <a:latin typeface="Times New Roman" panose="02020603050405020304" pitchFamily="18" charset="0"/>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effectLst/>
                          <a:latin typeface="Times New Roman" panose="02020603050405020304" pitchFamily="18" charset="0"/>
                          <a:cs typeface="Times New Roman" panose="02020603050405020304" pitchFamily="18" charset="0"/>
                        </a:rPr>
                        <a:t>м. р. </a:t>
                      </a:r>
                      <a:r>
                        <a:rPr lang="ru-RU" sz="1400" b="1" u="none" strike="noStrike" dirty="0" err="1" smtClean="0">
                          <a:effectLst/>
                          <a:latin typeface="Times New Roman" panose="02020603050405020304" pitchFamily="18" charset="0"/>
                          <a:cs typeface="Times New Roman" panose="02020603050405020304" pitchFamily="18" charset="0"/>
                        </a:rPr>
                        <a:t>Большеглушицкий</a:t>
                      </a:r>
                      <a:endParaRPr lang="ru-RU" sz="1400" b="1" u="none" strike="noStrike" dirty="0" smtClean="0">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3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Приволжский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м. р. </a:t>
                      </a:r>
                      <a:r>
                        <a:rPr lang="ru-RU" sz="1400" b="1" i="0" u="none" strike="noStrike" dirty="0" err="1" smtClean="0">
                          <a:solidFill>
                            <a:srgbClr val="000000"/>
                          </a:solidFill>
                          <a:effectLst/>
                          <a:latin typeface="Times New Roman" panose="02020603050405020304" pitchFamily="18" charset="0"/>
                          <a:cs typeface="Times New Roman" panose="02020603050405020304" pitchFamily="18" charset="0"/>
                        </a:rPr>
                        <a:t>Челно-Вершинский</a:t>
                      </a:r>
                      <a:endParaRPr lang="ru-RU"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м. р. </a:t>
                      </a:r>
                      <a:r>
                        <a:rPr lang="ru-RU" sz="1400" b="1" i="0" u="none" strike="noStrike" dirty="0" err="1" smtClean="0">
                          <a:solidFill>
                            <a:srgbClr val="000000"/>
                          </a:solidFill>
                          <a:effectLst/>
                          <a:latin typeface="Times New Roman" panose="02020603050405020304" pitchFamily="18" charset="0"/>
                          <a:cs typeface="Times New Roman" panose="02020603050405020304" pitchFamily="18" charset="0"/>
                        </a:rPr>
                        <a:t>Камышлинский</a:t>
                      </a:r>
                      <a:endParaRPr lang="ru-RU" sz="14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м. р. </a:t>
                      </a:r>
                      <a:r>
                        <a:rPr lang="ru-RU" sz="1400" b="1" i="0" u="none" strike="noStrike" dirty="0" err="1" smtClean="0">
                          <a:solidFill>
                            <a:srgbClr val="000000"/>
                          </a:solidFill>
                          <a:effectLst/>
                          <a:latin typeface="Times New Roman" panose="02020603050405020304" pitchFamily="18" charset="0"/>
                          <a:cs typeface="Times New Roman" panose="02020603050405020304" pitchFamily="18" charset="0"/>
                        </a:rPr>
                        <a:t>Нефтегорский</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b="1" u="none" strike="noStrike" dirty="0">
                          <a:effectLst/>
                          <a:latin typeface="Times New Roman" panose="02020603050405020304" pitchFamily="18" charset="0"/>
                          <a:cs typeface="Times New Roman" panose="02020603050405020304" pitchFamily="18" charset="0"/>
                        </a:rPr>
                        <a:t>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3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2856917594"/>
              </p:ext>
            </p:extLst>
          </p:nvPr>
        </p:nvGraphicFramePr>
        <p:xfrm>
          <a:off x="285720" y="1142984"/>
          <a:ext cx="8572559" cy="40414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857520">
                  <a:extLst>
                    <a:ext uri="{9D8B030D-6E8A-4147-A177-3AD203B41FA5}">
                      <a16:colId xmlns="" xmlns:a16="http://schemas.microsoft.com/office/drawing/2014/main" val="4162094061"/>
                    </a:ext>
                  </a:extLst>
                </a:gridCol>
                <a:gridCol w="3138836">
                  <a:extLst>
                    <a:ext uri="{9D8B030D-6E8A-4147-A177-3AD203B41FA5}">
                      <a16:colId xmlns="" xmlns:a16="http://schemas.microsoft.com/office/drawing/2014/main" val="4011438258"/>
                    </a:ext>
                  </a:extLst>
                </a:gridCol>
                <a:gridCol w="2576203">
                  <a:extLst>
                    <a:ext uri="{9D8B030D-6E8A-4147-A177-3AD203B41FA5}">
                      <a16:colId xmlns="" xmlns:a16="http://schemas.microsoft.com/office/drawing/2014/main" val="428751941"/>
                    </a:ext>
                  </a:extLst>
                </a:gridCol>
              </a:tblGrid>
              <a:tr h="404146">
                <a:tc>
                  <a:txBody>
                    <a:bodyPr/>
                    <a:lstStyle/>
                    <a:p>
                      <a:pPr algn="ctr"/>
                      <a:r>
                        <a:rPr lang="ru-RU" sz="1600"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18,6 – 9 </a:t>
                      </a:r>
                      <a:endParaRPr lang="ru-RU" sz="160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8,4 – 7,6</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Ниже 7</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10317892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4624"/>
            <a:ext cx="8316416" cy="1143000"/>
          </a:xfrm>
        </p:spPr>
        <p:txBody>
          <a:bodyPr>
            <a:normAutofit fontScale="90000"/>
          </a:bodyPr>
          <a:lstStyle/>
          <a:p>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Поступления новой детской литературы на 1 жителя-ребенка </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(по муниципальным районам – 0,11; норматив – 0,25)</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1439254959"/>
              </p:ext>
            </p:extLst>
          </p:nvPr>
        </p:nvGraphicFramePr>
        <p:xfrm>
          <a:off x="500035" y="1428736"/>
          <a:ext cx="8215370" cy="5126917"/>
        </p:xfrm>
        <a:graphic>
          <a:graphicData uri="http://schemas.openxmlformats.org/drawingml/2006/table">
            <a:tbl>
              <a:tblPr>
                <a:tableStyleId>{5C22544A-7EE6-4342-B048-85BDC9FD1C3A}</a:tableStyleId>
              </a:tblPr>
              <a:tblGrid>
                <a:gridCol w="2857519">
                  <a:extLst>
                    <a:ext uri="{9D8B030D-6E8A-4147-A177-3AD203B41FA5}">
                      <a16:colId xmlns="" xmlns:a16="http://schemas.microsoft.com/office/drawing/2014/main" val="23534612"/>
                    </a:ext>
                  </a:extLst>
                </a:gridCol>
                <a:gridCol w="2721862">
                  <a:extLst>
                    <a:ext uri="{9D8B030D-6E8A-4147-A177-3AD203B41FA5}">
                      <a16:colId xmlns="" xmlns:a16="http://schemas.microsoft.com/office/drawing/2014/main" val="1948154112"/>
                    </a:ext>
                  </a:extLst>
                </a:gridCol>
                <a:gridCol w="2635989">
                  <a:extLst>
                    <a:ext uri="{9D8B030D-6E8A-4147-A177-3AD203B41FA5}">
                      <a16:colId xmlns="" xmlns:a16="http://schemas.microsoft.com/office/drawing/2014/main" val="3063996962"/>
                    </a:ext>
                  </a:extLst>
                </a:gridCol>
              </a:tblGrid>
              <a:tr h="3833517">
                <a:tc>
                  <a:txBody>
                    <a:bodyPr/>
                    <a:lstStyle/>
                    <a:p>
                      <a:pPr marL="342900" indent="-342900" algn="l" defTabSz="914400" rtl="0" eaLnBrk="1" fontAlgn="t" latinLnBrk="0" hangingPunct="1">
                        <a:buFont typeface="+mj-lt"/>
                        <a:buAutoNum type="arabicPeriod"/>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 р. </a:t>
                      </a:r>
                      <a:r>
                        <a:rPr lang="ru-RU" sz="16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Клявлинский</a:t>
                      </a: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Нефтегорский</a:t>
                      </a:r>
                    </a:p>
                    <a:p>
                      <a:pPr marL="342900" indent="-342900" algn="l" defTabSz="914400" rtl="0" eaLnBrk="1" fontAlgn="t" latinLnBrk="0" hangingPunct="1">
                        <a:buFont typeface="+mj-lt"/>
                        <a:buAutoNum type="arabicPeriod"/>
                      </a:pP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 р. Богатовский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Большеглушицкий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 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6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Кинель</a:t>
                      </a: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-Черкасский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 р. </a:t>
                      </a:r>
                      <a:r>
                        <a:rPr lang="ru-RU" sz="16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Пестравский</a:t>
                      </a: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 р. Шенталинский</a:t>
                      </a:r>
                    </a:p>
                    <a:p>
                      <a:pPr marL="342900" indent="-342900" algn="l" defTabSz="914400" rtl="0" eaLnBrk="1" fontAlgn="t" latinLnBrk="0" hangingPunct="1">
                        <a:buFont typeface="+mj-lt"/>
                        <a:buAutoNum type="arabicPeriod"/>
                      </a:pPr>
                      <a:endParaRPr lang="ru-RU"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Алексеевский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a:t>
                      </a:r>
                      <a:r>
                        <a:rPr kumimoji="0" lang="ru-RU" sz="16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Безенчукский</a:t>
                      </a:r>
                      <a:endPar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a:t>
                      </a:r>
                      <a:r>
                        <a:rPr kumimoji="0" lang="ru-RU" sz="16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Большечерниговский</a:t>
                      </a:r>
                      <a:endPar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Борский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Елховский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Исаклинский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accent6">
                              <a:lumMod val="75000"/>
                            </a:schemeClr>
                          </a:solidFill>
                          <a:effectLst/>
                          <a:latin typeface="Times New Roman" panose="02020603050405020304" pitchFamily="18" charset="0"/>
                          <a:ea typeface="+mn-ea"/>
                          <a:cs typeface="Times New Roman" panose="02020603050405020304" pitchFamily="18" charset="0"/>
                        </a:rPr>
                        <a:t>м. р. </a:t>
                      </a:r>
                      <a:r>
                        <a:rPr lang="ru-RU" sz="1600" b="1" u="none" strike="noStrike" kern="1200" dirty="0" err="1" smtClean="0">
                          <a:solidFill>
                            <a:schemeClr val="accent6">
                              <a:lumMod val="75000"/>
                            </a:schemeClr>
                          </a:solidFill>
                          <a:effectLst/>
                          <a:latin typeface="Times New Roman" panose="02020603050405020304" pitchFamily="18" charset="0"/>
                          <a:ea typeface="+mn-ea"/>
                          <a:cs typeface="Times New Roman" panose="02020603050405020304" pitchFamily="18" charset="0"/>
                        </a:rPr>
                        <a:t>Камышлинский</a:t>
                      </a:r>
                      <a:endParaRPr lang="ru-RU" sz="1600" b="1" u="none" strike="noStrike" kern="1200" dirty="0" smtClean="0">
                        <a:solidFill>
                          <a:schemeClr val="accent6">
                            <a:lumMod val="75000"/>
                          </a:schemeClr>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Кинельский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srgbClr val="00B050"/>
                          </a:solidFill>
                          <a:effectLst/>
                          <a:uLnTx/>
                          <a:uFillTx/>
                          <a:latin typeface="Times New Roman" panose="02020603050405020304" pitchFamily="18" charset="0"/>
                          <a:ea typeface="+mn-ea"/>
                          <a:cs typeface="Times New Roman" panose="02020603050405020304" pitchFamily="18" charset="0"/>
                        </a:rPr>
                        <a:t>м. р. </a:t>
                      </a:r>
                      <a:r>
                        <a:rPr kumimoji="0" lang="ru-RU" sz="1600" b="1" i="0" u="none" strike="noStrike" kern="1200" cap="none" spc="0" normalizeH="0" baseline="0" noProof="0" dirty="0" err="1" smtClean="0">
                          <a:ln>
                            <a:noFill/>
                          </a:ln>
                          <a:solidFill>
                            <a:srgbClr val="00B050"/>
                          </a:solidFill>
                          <a:effectLst/>
                          <a:uLnTx/>
                          <a:uFillTx/>
                          <a:latin typeface="Times New Roman" panose="02020603050405020304" pitchFamily="18" charset="0"/>
                          <a:ea typeface="+mn-ea"/>
                          <a:cs typeface="Times New Roman" panose="02020603050405020304" pitchFamily="18" charset="0"/>
                        </a:rPr>
                        <a:t>Кошкинский</a:t>
                      </a:r>
                      <a:endParaRPr kumimoji="0" lang="ru-RU" sz="1600" b="1" i="0" u="none" strike="noStrike" kern="1200" cap="none" spc="0" normalizeH="0" baseline="0" noProof="0" dirty="0" smtClean="0">
                        <a:ln>
                          <a:noFill/>
                        </a:ln>
                        <a:solidFill>
                          <a:srgbClr val="00B050"/>
                        </a:solidFill>
                        <a:effectLst/>
                        <a:uLnTx/>
                        <a:uFillTx/>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Красноармейский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Красноярский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a:t>
                      </a:r>
                      <a:r>
                        <a:rPr kumimoji="0" lang="ru-RU" sz="16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Похвистневский</a:t>
                      </a:r>
                      <a:endPar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Приволжский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Сызранский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6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Хворостянский</a:t>
                      </a: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6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Челно-Вершинский</a:t>
                      </a: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accent6">
                              <a:lumMod val="75000"/>
                            </a:schemeClr>
                          </a:solidFill>
                          <a:effectLst/>
                          <a:latin typeface="Times New Roman" panose="02020603050405020304" pitchFamily="18" charset="0"/>
                          <a:ea typeface="+mn-ea"/>
                          <a:cs typeface="Times New Roman" panose="02020603050405020304" pitchFamily="18" charset="0"/>
                        </a:rPr>
                        <a:t>м. р. </a:t>
                      </a:r>
                      <a:r>
                        <a:rPr lang="ru-RU" sz="1600" b="1" u="none" strike="noStrike" kern="1200" dirty="0" err="1" smtClean="0">
                          <a:solidFill>
                            <a:schemeClr val="accent6">
                              <a:lumMod val="75000"/>
                            </a:schemeClr>
                          </a:solidFill>
                          <a:effectLst/>
                          <a:latin typeface="Times New Roman" panose="02020603050405020304" pitchFamily="18" charset="0"/>
                          <a:ea typeface="+mn-ea"/>
                          <a:cs typeface="Times New Roman" panose="02020603050405020304" pitchFamily="18" charset="0"/>
                        </a:rPr>
                        <a:t>Шигонский</a:t>
                      </a:r>
                      <a:endParaRPr lang="ru-RU" sz="1600" b="1" u="none" strike="noStrike" kern="1200" dirty="0" smtClean="0">
                        <a:solidFill>
                          <a:schemeClr val="accent6">
                            <a:lumMod val="75000"/>
                          </a:schemeClr>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501834690"/>
              </p:ext>
            </p:extLst>
          </p:nvPr>
        </p:nvGraphicFramePr>
        <p:xfrm>
          <a:off x="500034" y="1000108"/>
          <a:ext cx="8225715"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2651799">
                  <a:extLst>
                    <a:ext uri="{9D8B030D-6E8A-4147-A177-3AD203B41FA5}">
                      <a16:colId xmlns="" xmlns:a16="http://schemas.microsoft.com/office/drawing/2014/main" val="4011438258"/>
                    </a:ext>
                  </a:extLst>
                </a:gridCol>
                <a:gridCol w="2832011">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0,3 – 0,25</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0,2</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0,1-0,03</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8" name="Рисунок 7" descr="b8b57a17e9698027df924423d11d1d2a02d41aea_598_700.jpg"/>
          <p:cNvPicPr>
            <a:picLocks noChangeAspect="1"/>
          </p:cNvPicPr>
          <p:nvPr/>
        </p:nvPicPr>
        <p:blipFill>
          <a:blip r:embed="rId2" cstate="print"/>
          <a:stretch>
            <a:fillRect/>
          </a:stretch>
        </p:blipFill>
        <p:spPr>
          <a:xfrm>
            <a:off x="428596" y="4643446"/>
            <a:ext cx="1285884" cy="1874030"/>
          </a:xfrm>
          <a:prstGeom prst="rect">
            <a:avLst/>
          </a:prstGeom>
          <a:noFill/>
          <a:ln>
            <a:noFill/>
          </a:ln>
        </p:spPr>
      </p:pic>
    </p:spTree>
    <p:extLst>
      <p:ext uri="{BB962C8B-B14F-4D97-AF65-F5344CB8AC3E}">
        <p14:creationId xmlns="" xmlns:p14="http://schemas.microsoft.com/office/powerpoint/2010/main" val="9127293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4624"/>
            <a:ext cx="8316416" cy="1143000"/>
          </a:xfrm>
        </p:spPr>
        <p:txBody>
          <a:bodyPr>
            <a:normAutofit fontScale="90000"/>
          </a:bodyPr>
          <a:lstStyle/>
          <a:p>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Поступления новой детской литературы на 1 жителя-ребенка </a:t>
            </a:r>
            <a:b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4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(по городским округам – 0,04; норматив – 0,25)</a:t>
            </a:r>
            <a:endParaRPr lang="ru-RU" sz="24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2334046165"/>
              </p:ext>
            </p:extLst>
          </p:nvPr>
        </p:nvGraphicFramePr>
        <p:xfrm>
          <a:off x="571472" y="1500174"/>
          <a:ext cx="8215369" cy="3663877"/>
        </p:xfrm>
        <a:graphic>
          <a:graphicData uri="http://schemas.openxmlformats.org/drawingml/2006/table">
            <a:tbl>
              <a:tblPr>
                <a:tableStyleId>{5C22544A-7EE6-4342-B048-85BDC9FD1C3A}</a:tableStyleId>
              </a:tblPr>
              <a:tblGrid>
                <a:gridCol w="2851615">
                  <a:extLst>
                    <a:ext uri="{9D8B030D-6E8A-4147-A177-3AD203B41FA5}">
                      <a16:colId xmlns="" xmlns:a16="http://schemas.microsoft.com/office/drawing/2014/main" val="23534612"/>
                    </a:ext>
                  </a:extLst>
                </a:gridCol>
                <a:gridCol w="2919510">
                  <a:extLst>
                    <a:ext uri="{9D8B030D-6E8A-4147-A177-3AD203B41FA5}">
                      <a16:colId xmlns="" xmlns:a16="http://schemas.microsoft.com/office/drawing/2014/main" val="1948154112"/>
                    </a:ext>
                  </a:extLst>
                </a:gridCol>
                <a:gridCol w="2444244">
                  <a:extLst>
                    <a:ext uri="{9D8B030D-6E8A-4147-A177-3AD203B41FA5}">
                      <a16:colId xmlns="" xmlns:a16="http://schemas.microsoft.com/office/drawing/2014/main" val="3063996962"/>
                    </a:ext>
                  </a:extLst>
                </a:gridCol>
              </a:tblGrid>
              <a:tr h="3647174">
                <a:tc>
                  <a:txBody>
                    <a:bodyPr/>
                    <a:lstStyle/>
                    <a:p>
                      <a:pPr marL="342900" indent="-342900" algn="l" defTabSz="914400" rtl="0" eaLnBrk="1" fontAlgn="t" latinLnBrk="0" hangingPunct="1">
                        <a:buFont typeface="+mj-lt"/>
                        <a:buAutoNum type="arabicPeriod"/>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indent="-342900" algn="l" defTabSz="914400" rtl="0" eaLnBrk="1" fontAlgn="t" latinLnBrk="0" hangingPunct="1">
                        <a:buFont typeface="+mj-lt"/>
                        <a:buAutoNum type="arabicPeriod"/>
                      </a:pPr>
                      <a:endParaRPr lang="ru-RU"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г. о. Жигулевск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schemeClr val="accent6">
                              <a:lumMod val="75000"/>
                            </a:schemeClr>
                          </a:solidFill>
                          <a:effectLst/>
                          <a:uLnTx/>
                          <a:uFillTx/>
                          <a:latin typeface="Times New Roman" panose="02020603050405020304" pitchFamily="18" charset="0"/>
                          <a:ea typeface="+mn-ea"/>
                          <a:cs typeface="Times New Roman" panose="02020603050405020304" pitchFamily="18" charset="0"/>
                        </a:rPr>
                        <a:t>г. о. </a:t>
                      </a:r>
                      <a:r>
                        <a:rPr kumimoji="0" lang="ru-RU" sz="1600" b="1" i="0" u="none" strike="noStrike" kern="1200" cap="none" spc="0" normalizeH="0" baseline="0" noProof="0" dirty="0" err="1" smtClean="0">
                          <a:ln>
                            <a:noFill/>
                          </a:ln>
                          <a:solidFill>
                            <a:schemeClr val="accent6">
                              <a:lumMod val="75000"/>
                            </a:schemeClr>
                          </a:solidFill>
                          <a:effectLst/>
                          <a:uLnTx/>
                          <a:uFillTx/>
                          <a:latin typeface="Times New Roman" panose="02020603050405020304" pitchFamily="18" charset="0"/>
                          <a:ea typeface="+mn-ea"/>
                          <a:cs typeface="Times New Roman" panose="02020603050405020304" pitchFamily="18" charset="0"/>
                        </a:rPr>
                        <a:t>Кинель</a:t>
                      </a:r>
                      <a:endParaRPr kumimoji="0" lang="ru-RU" sz="1600" b="1" i="0" u="none" strike="noStrike" kern="1200" cap="none" spc="0" normalizeH="0" baseline="0" noProof="0" dirty="0" smtClean="0">
                        <a:ln>
                          <a:noFill/>
                        </a:ln>
                        <a:solidFill>
                          <a:schemeClr val="accent6">
                            <a:lumMod val="75000"/>
                          </a:scheme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г. о. Новокуйбышевск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г. о. Октябрьск</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Отрадный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schemeClr val="accent6">
                              <a:lumMod val="75000"/>
                            </a:schemeClr>
                          </a:solidFill>
                          <a:effectLst/>
                          <a:uLnTx/>
                          <a:uFillTx/>
                          <a:latin typeface="Times New Roman" panose="02020603050405020304" pitchFamily="18" charset="0"/>
                          <a:ea typeface="+mn-ea"/>
                          <a:cs typeface="Times New Roman" panose="02020603050405020304" pitchFamily="18" charset="0"/>
                        </a:rPr>
                        <a:t>г. о. Похвистнево</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г. о. Самара (ЦСДБ, СМИБС, СПБ)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г. о. Сызрань</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г. о. Тольятти (ОДБ, ТБК, Библиотека Автограда)</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Чапаевск</a:t>
                      </a:r>
                    </a:p>
                    <a:p>
                      <a:pPr marL="342900" indent="-342900" algn="l" defTabSz="914400" rtl="0" eaLnBrk="1" fontAlgn="t" latinLnBrk="0" hangingPunct="1">
                        <a:buFont typeface="+mj-lt"/>
                        <a:buAutoNum type="arabicPeriod"/>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2419605661"/>
              </p:ext>
            </p:extLst>
          </p:nvPr>
        </p:nvGraphicFramePr>
        <p:xfrm>
          <a:off x="571472" y="1142984"/>
          <a:ext cx="8225715"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2795815">
                  <a:extLst>
                    <a:ext uri="{9D8B030D-6E8A-4147-A177-3AD203B41FA5}">
                      <a16:colId xmlns="" xmlns:a16="http://schemas.microsoft.com/office/drawing/2014/main" val="4011438258"/>
                    </a:ext>
                  </a:extLst>
                </a:gridCol>
                <a:gridCol w="2687995">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0,25</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0,2</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0,1-0,03</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8" name="Рисунок 7" descr="b8b57a17e9698027df924423d11d1d2a02d41aea_598_700.jpg"/>
          <p:cNvPicPr>
            <a:picLocks noChangeAspect="1"/>
          </p:cNvPicPr>
          <p:nvPr/>
        </p:nvPicPr>
        <p:blipFill>
          <a:blip r:embed="rId2" cstate="print"/>
          <a:stretch>
            <a:fillRect/>
          </a:stretch>
        </p:blipFill>
        <p:spPr>
          <a:xfrm>
            <a:off x="214282" y="4643446"/>
            <a:ext cx="1285884" cy="1874030"/>
          </a:xfrm>
          <a:prstGeom prst="rect">
            <a:avLst/>
          </a:prstGeom>
          <a:noFill/>
          <a:ln>
            <a:noFill/>
          </a:ln>
        </p:spPr>
      </p:pic>
    </p:spTree>
    <p:extLst>
      <p:ext uri="{BB962C8B-B14F-4D97-AF65-F5344CB8AC3E}">
        <p14:creationId xmlns="" xmlns:p14="http://schemas.microsoft.com/office/powerpoint/2010/main" val="19279195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460432" cy="980728"/>
          </a:xfrm>
        </p:spPr>
        <p:txBody>
          <a:bodyPr>
            <a:normAutofit fontScale="90000"/>
          </a:bodyPr>
          <a:lstStyle/>
          <a:p>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Доля фонда для детей до 14 лет в общем фонде библиотечной системы </a:t>
            </a:r>
            <a:b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(по муниципальным районам – 33,2 %; норматив – не менее 30 %)</a:t>
            </a:r>
            <a:endParaRPr lang="ru-RU" sz="20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3361169868"/>
              </p:ext>
            </p:extLst>
          </p:nvPr>
        </p:nvGraphicFramePr>
        <p:xfrm>
          <a:off x="500034" y="1428737"/>
          <a:ext cx="8232612" cy="5143536"/>
        </p:xfrm>
        <a:graphic>
          <a:graphicData uri="http://schemas.openxmlformats.org/drawingml/2006/table">
            <a:tbl>
              <a:tblPr>
                <a:tableStyleId>{5C22544A-7EE6-4342-B048-85BDC9FD1C3A}</a:tableStyleId>
              </a:tblPr>
              <a:tblGrid>
                <a:gridCol w="2879033">
                  <a:extLst>
                    <a:ext uri="{9D8B030D-6E8A-4147-A177-3AD203B41FA5}">
                      <a16:colId xmlns="" xmlns:a16="http://schemas.microsoft.com/office/drawing/2014/main" val="23534612"/>
                    </a:ext>
                  </a:extLst>
                </a:gridCol>
                <a:gridCol w="2602965">
                  <a:extLst>
                    <a:ext uri="{9D8B030D-6E8A-4147-A177-3AD203B41FA5}">
                      <a16:colId xmlns="" xmlns:a16="http://schemas.microsoft.com/office/drawing/2014/main" val="1948154112"/>
                    </a:ext>
                  </a:extLst>
                </a:gridCol>
                <a:gridCol w="2750614">
                  <a:extLst>
                    <a:ext uri="{9D8B030D-6E8A-4147-A177-3AD203B41FA5}">
                      <a16:colId xmlns="" xmlns:a16="http://schemas.microsoft.com/office/drawing/2014/main" val="3063996962"/>
                    </a:ext>
                  </a:extLst>
                </a:gridCol>
              </a:tblGrid>
              <a:tr h="5143536">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a:t>
                      </a:r>
                      <a:r>
                        <a:rPr kumimoji="0" lang="ru-RU" sz="1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Безенчукский</a:t>
                      </a: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Богатовский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Большеглушицкий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Елховский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Исаклинский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Кинельский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Кинель</a:t>
                      </a: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-Черкасский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Клявлинский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a:t>
                      </a:r>
                      <a:r>
                        <a:rPr kumimoji="0" lang="ru-RU" sz="1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Кошкинский</a:t>
                      </a: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Красноармейский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Красноярский</a:t>
                      </a:r>
                    </a:p>
                    <a:p>
                      <a:pPr marL="342900" indent="-342900" algn="l" defTabSz="914400" rtl="0" eaLnBrk="1" fontAlgn="t" latinLnBrk="0" hangingPunct="1">
                        <a:buFont typeface="+mj-lt"/>
                        <a:buAutoNum type="arabicPeriod"/>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Нефтегорский</a:t>
                      </a:r>
                    </a:p>
                    <a:p>
                      <a:pPr marL="342900" indent="-342900" algn="l" defTabSz="914400" rtl="0" eaLnBrk="1" fontAlgn="t" latinLnBrk="0" hangingPunct="1">
                        <a:buFont typeface="+mj-lt"/>
                        <a:buAutoNum type="arabicPeriod"/>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Пестравский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Приволжский</a:t>
                      </a:r>
                    </a:p>
                    <a:p>
                      <a:pPr marL="342900" indent="-342900" algn="l" defTabSz="914400" rtl="0" eaLnBrk="1" fontAlgn="t" latinLnBrk="0" hangingPunct="1">
                        <a:buFont typeface="+mj-lt"/>
                        <a:buAutoNum type="arabicPeriod"/>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Ставропольский</a:t>
                      </a:r>
                    </a:p>
                    <a:p>
                      <a:pPr marL="342900" indent="-342900" algn="l" defTabSz="914400" rtl="0" eaLnBrk="1" fontAlgn="t" latinLnBrk="0" hangingPunct="1">
                        <a:buFont typeface="+mj-lt"/>
                        <a:buAutoNum type="arabicPeriod"/>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Сызранский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a:t>
                      </a:r>
                      <a:r>
                        <a:rPr kumimoji="0" lang="ru-RU" sz="1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Хворостянский</a:t>
                      </a: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Челно-Вершинский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Шенталинский</a:t>
                      </a:r>
                    </a:p>
                    <a:p>
                      <a:pPr marL="342900" indent="-342900" algn="l" defTabSz="914400" rtl="0" eaLnBrk="1" fontAlgn="t" latinLnBrk="0" hangingPunct="1">
                        <a:buFont typeface="+mj-lt"/>
                        <a:buAutoNum type="arabicPeriod"/>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Шигонский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3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Борский</a:t>
                      </a:r>
                    </a:p>
                    <a:p>
                      <a:pPr marL="342900" indent="-342900" algn="l" defTabSz="914400" rtl="0" eaLnBrk="1" fontAlgn="t" latinLnBrk="0" hangingPunct="1">
                        <a:buFont typeface="+mj-lt"/>
                        <a:buAutoNum type="arabicPeriod"/>
                      </a:pPr>
                      <a:endParaRPr lang="ru-RU" sz="14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3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Алексеевский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a:t>
                      </a:r>
                      <a:r>
                        <a:rPr kumimoji="0" lang="ru-RU" sz="1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Большечерниговский</a:t>
                      </a: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м. р. </a:t>
                      </a:r>
                      <a:r>
                        <a:rPr kumimoji="0" lang="ru-RU" sz="1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Камышлинский</a:t>
                      </a: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м. р. </a:t>
                      </a:r>
                      <a:r>
                        <a:rPr lang="ru-RU" sz="14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Похвистневский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indent="-342900" algn="l" defTabSz="914400" rtl="0" eaLnBrk="1" fontAlgn="t" latinLnBrk="0" hangingPunct="1">
                        <a:buFont typeface="+mj-lt"/>
                        <a:buAutoNum type="arabicPeriod"/>
                      </a:pP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3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2430724325"/>
              </p:ext>
            </p:extLst>
          </p:nvPr>
        </p:nvGraphicFramePr>
        <p:xfrm>
          <a:off x="500034" y="1000108"/>
          <a:ext cx="8225715" cy="43204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2625867">
                  <a:extLst>
                    <a:ext uri="{9D8B030D-6E8A-4147-A177-3AD203B41FA5}">
                      <a16:colId xmlns="" xmlns:a16="http://schemas.microsoft.com/office/drawing/2014/main" val="4011438258"/>
                    </a:ext>
                  </a:extLst>
                </a:gridCol>
                <a:gridCol w="2857943">
                  <a:extLst>
                    <a:ext uri="{9D8B030D-6E8A-4147-A177-3AD203B41FA5}">
                      <a16:colId xmlns="" xmlns:a16="http://schemas.microsoft.com/office/drawing/2014/main" val="428751941"/>
                    </a:ext>
                  </a:extLst>
                </a:gridCol>
              </a:tblGrid>
              <a:tr h="432048">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45,9 - </a:t>
                      </a:r>
                      <a:r>
                        <a:rPr kumimoji="0" lang="ru-RU" sz="1600" b="1"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30 </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27,4</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23,7-4,7</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8" name="Рисунок 7"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35049353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6210" y="44624"/>
            <a:ext cx="8677790" cy="1143000"/>
          </a:xfrm>
        </p:spPr>
        <p:txBody>
          <a:bodyPr>
            <a:normAutofit/>
          </a:bodyPr>
          <a:lstStyle/>
          <a:p>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Доля фонда для детей до 14 лет в общем фонде </a:t>
            </a:r>
            <a:b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библиотечной системы </a:t>
            </a:r>
            <a:b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20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(по городским округам – 33,1 %; норматив – не менее 30 %)</a:t>
            </a:r>
            <a:endParaRPr lang="ru-RU" sz="20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2617687221"/>
              </p:ext>
            </p:extLst>
          </p:nvPr>
        </p:nvGraphicFramePr>
        <p:xfrm>
          <a:off x="571472" y="1571612"/>
          <a:ext cx="8232612" cy="3714595"/>
        </p:xfrm>
        <a:graphic>
          <a:graphicData uri="http://schemas.openxmlformats.org/drawingml/2006/table">
            <a:tbl>
              <a:tblPr>
                <a:tableStyleId>{5C22544A-7EE6-4342-B048-85BDC9FD1C3A}</a:tableStyleId>
              </a:tblPr>
              <a:tblGrid>
                <a:gridCol w="2879033">
                  <a:extLst>
                    <a:ext uri="{9D8B030D-6E8A-4147-A177-3AD203B41FA5}">
                      <a16:colId xmlns="" xmlns:a16="http://schemas.microsoft.com/office/drawing/2014/main" val="23534612"/>
                    </a:ext>
                  </a:extLst>
                </a:gridCol>
                <a:gridCol w="2913972">
                  <a:extLst>
                    <a:ext uri="{9D8B030D-6E8A-4147-A177-3AD203B41FA5}">
                      <a16:colId xmlns="" xmlns:a16="http://schemas.microsoft.com/office/drawing/2014/main" val="1948154112"/>
                    </a:ext>
                  </a:extLst>
                </a:gridCol>
                <a:gridCol w="2439607">
                  <a:extLst>
                    <a:ext uri="{9D8B030D-6E8A-4147-A177-3AD203B41FA5}">
                      <a16:colId xmlns="" xmlns:a16="http://schemas.microsoft.com/office/drawing/2014/main" val="3063996962"/>
                    </a:ext>
                  </a:extLst>
                </a:gridCol>
              </a:tblGrid>
              <a:tr h="3714595">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a:t>
                      </a:r>
                      <a:r>
                        <a:rPr lang="ru-RU" sz="1600" b="1" u="none" strike="noStrike" kern="1200" dirty="0" err="1" smtClean="0">
                          <a:solidFill>
                            <a:schemeClr val="dk1"/>
                          </a:solidFill>
                          <a:effectLst/>
                          <a:latin typeface="Times New Roman" panose="02020603050405020304" pitchFamily="18" charset="0"/>
                          <a:ea typeface="+mn-ea"/>
                          <a:cs typeface="Times New Roman" panose="02020603050405020304" pitchFamily="18" charset="0"/>
                        </a:rPr>
                        <a:t>Кинель</a:t>
                      </a: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kumimoji="0" lang="ru-RU"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г. о. Новокуйбышевск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Октябрьск</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Отрадный</a:t>
                      </a:r>
                    </a:p>
                    <a:p>
                      <a:pPr marL="342900" indent="-342900" algn="l" defTabSz="914400" rtl="0" eaLnBrk="1" fontAlgn="t" latinLnBrk="0" hangingPunct="1">
                        <a:buFont typeface="+mj-lt"/>
                        <a:buAutoNum type="arabicPeriod"/>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4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Жигулевск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 о. Чапаевск</a:t>
                      </a:r>
                    </a:p>
                    <a:p>
                      <a:pPr marL="342900" indent="-342900" algn="l" defTabSz="914400" rtl="0" eaLnBrk="1" fontAlgn="t" latinLnBrk="0" hangingPunct="1">
                        <a:buFont typeface="+mj-lt"/>
                        <a:buAutoNum type="arabicPeriod"/>
                      </a:pPr>
                      <a:endParaRPr lang="ru-RU"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4000"/>
                      </a:schemeClr>
                    </a:solidFill>
                  </a:tcPr>
                </a:tc>
                <a:tc>
                  <a:txBody>
                    <a:bodyPr/>
                    <a:lstStyle/>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Похвистнево</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rPr>
                        <a:t>г. о. Сызрань</a:t>
                      </a:r>
                    </a:p>
                    <a:p>
                      <a:pPr marL="342900" indent="-342900" algn="l" defTabSz="914400" rtl="0" eaLnBrk="1" fontAlgn="t" latinLnBrk="0" hangingPunct="1">
                        <a:buFont typeface="+mj-lt"/>
                        <a:buAutoNum type="arabicPeriod"/>
                      </a:pPr>
                      <a:endParaRPr lang="ru-RU" sz="16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4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3730953015"/>
              </p:ext>
            </p:extLst>
          </p:nvPr>
        </p:nvGraphicFramePr>
        <p:xfrm>
          <a:off x="500034" y="1142984"/>
          <a:ext cx="8225715"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50 – </a:t>
                      </a:r>
                      <a:r>
                        <a:rPr kumimoji="0" lang="ru-RU" sz="1600" b="1"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33,12</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27,1</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600" b="1" kern="1200" dirty="0" smtClean="0">
                          <a:solidFill>
                            <a:schemeClr val="tx1"/>
                          </a:solidFill>
                          <a:effectLst/>
                          <a:latin typeface="Times New Roman" pitchFamily="18" charset="0"/>
                          <a:ea typeface="Calibri"/>
                          <a:cs typeface="Times New Roman" pitchFamily="18" charset="0"/>
                        </a:rPr>
                        <a:t>25,4 - 18</a:t>
                      </a:r>
                      <a:endParaRPr lang="ru-RU" sz="16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8" name="Рисунок 7"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24072024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U:\PR\Дизайн\итоговое совещание директоров\zastavka.png"/>
          <p:cNvPicPr>
            <a:picLocks noChangeAspect="1" noChangeArrowheads="1"/>
          </p:cNvPicPr>
          <p:nvPr/>
        </p:nvPicPr>
        <p:blipFill>
          <a:blip r:embed="rId2" cstate="print"/>
          <a:srcRect/>
          <a:stretch>
            <a:fillRect/>
          </a:stretch>
        </p:blipFill>
        <p:spPr bwMode="auto">
          <a:xfrm>
            <a:off x="-230243" y="0"/>
            <a:ext cx="9374243"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8105554" cy="812608"/>
          </a:xfrm>
        </p:spPr>
        <p:txBody>
          <a:bodyPr>
            <a:normAutofit/>
          </a:bodyPr>
          <a:lstStyle/>
          <a:p>
            <a:r>
              <a:rPr lang="ru-RU" sz="36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Сеть библиотек </a:t>
            </a:r>
            <a:r>
              <a:rPr lang="ru-RU" sz="36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2016-2017</a:t>
            </a:r>
            <a:endParaRPr lang="ru-RU" sz="36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722263111"/>
              </p:ext>
            </p:extLst>
          </p:nvPr>
        </p:nvGraphicFramePr>
        <p:xfrm>
          <a:off x="500034" y="1142985"/>
          <a:ext cx="8215369" cy="5500726"/>
        </p:xfrm>
        <a:graphic>
          <a:graphicData uri="http://schemas.openxmlformats.org/drawingml/2006/table">
            <a:tbl>
              <a:tblPr>
                <a:effectLst/>
                <a:tableStyleId>{5C22544A-7EE6-4342-B048-85BDC9FD1C3A}</a:tableStyleId>
              </a:tblPr>
              <a:tblGrid>
                <a:gridCol w="1833788">
                  <a:extLst>
                    <a:ext uri="{9D8B030D-6E8A-4147-A177-3AD203B41FA5}">
                      <a16:colId xmlns="" xmlns:a16="http://schemas.microsoft.com/office/drawing/2014/main" val="23534612"/>
                    </a:ext>
                  </a:extLst>
                </a:gridCol>
                <a:gridCol w="2273897">
                  <a:extLst>
                    <a:ext uri="{9D8B030D-6E8A-4147-A177-3AD203B41FA5}">
                      <a16:colId xmlns="" xmlns:a16="http://schemas.microsoft.com/office/drawing/2014/main" val="1948154112"/>
                    </a:ext>
                  </a:extLst>
                </a:gridCol>
                <a:gridCol w="2420600">
                  <a:extLst>
                    <a:ext uri="{9D8B030D-6E8A-4147-A177-3AD203B41FA5}">
                      <a16:colId xmlns="" xmlns:a16="http://schemas.microsoft.com/office/drawing/2014/main" val="20002"/>
                    </a:ext>
                  </a:extLst>
                </a:gridCol>
                <a:gridCol w="1687084">
                  <a:extLst>
                    <a:ext uri="{9D8B030D-6E8A-4147-A177-3AD203B41FA5}">
                      <a16:colId xmlns="" xmlns:a16="http://schemas.microsoft.com/office/drawing/2014/main" val="3063996962"/>
                    </a:ext>
                  </a:extLst>
                </a:gridCol>
              </a:tblGrid>
              <a:tr h="5500726">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0"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г.о. Жигулевск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г.о.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Кинель</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err="1" smtClean="0">
                          <a:solidFill>
                            <a:srgbClr val="B48500"/>
                          </a:solidFill>
                          <a:effectLst/>
                          <a:latin typeface="Times New Roman" panose="02020603050405020304" pitchFamily="18" charset="0"/>
                          <a:cs typeface="Times New Roman" panose="02020603050405020304" pitchFamily="18" charset="0"/>
                        </a:rPr>
                        <a:t>г.о</a:t>
                      </a: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 Октябрьск</a:t>
                      </a:r>
                      <a:endParaRPr lang="ru-RU" sz="1300" b="1" i="0" u="none" strike="noStrike" dirty="0" smtClean="0">
                        <a:solidFill>
                          <a:srgbClr val="B48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г.о. Отрадный</a:t>
                      </a:r>
                      <a:endParaRPr lang="ru-RU" sz="1300" b="1" i="0" u="none" strike="noStrike" dirty="0" smtClean="0">
                        <a:solidFill>
                          <a:srgbClr val="B48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err="1" smtClean="0">
                          <a:solidFill>
                            <a:srgbClr val="B48500"/>
                          </a:solidFill>
                          <a:effectLst/>
                          <a:latin typeface="Times New Roman" panose="02020603050405020304" pitchFamily="18" charset="0"/>
                          <a:cs typeface="Times New Roman" panose="02020603050405020304" pitchFamily="18" charset="0"/>
                        </a:rPr>
                        <a:t>г.о</a:t>
                      </a: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 </a:t>
                      </a: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Похвистнево</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г.о</a:t>
                      </a: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 Самара, СПБ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г.о. Самара (ЦСДБ)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г.о</a:t>
                      </a: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 Сызрань</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г.о. Тольятти (ОДБ)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г.о. Тольятти (ТБК)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г.о. Чапаевск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Новокуйбышевск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Самара (СМИБС)</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Тольятти, Библиотека Автограда</a:t>
                      </a:r>
                    </a:p>
                    <a:p>
                      <a:pPr marL="0" marR="0" lvl="0" indent="0" algn="l" defTabSz="914400" rtl="0" eaLnBrk="1" fontAlgn="t" latinLnBrk="0" hangingPunct="1">
                        <a:lnSpc>
                          <a:spcPct val="100000"/>
                        </a:lnSpc>
                        <a:spcBef>
                          <a:spcPts val="0"/>
                        </a:spcBef>
                        <a:spcAft>
                          <a:spcPts val="0"/>
                        </a:spcAft>
                        <a:buClrTx/>
                        <a:buSzTx/>
                        <a:buFont typeface="+mj-lt"/>
                        <a:buNone/>
                        <a:tabLst/>
                        <a:defRPr/>
                      </a:pP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Алексеевский </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B48500"/>
                          </a:solidFill>
                          <a:effectLst/>
                          <a:latin typeface="Times New Roman" panose="02020603050405020304" pitchFamily="18" charset="0"/>
                          <a:cs typeface="Times New Roman" panose="02020603050405020304" pitchFamily="18" charset="0"/>
                        </a:rPr>
                        <a:t>Богатовский</a:t>
                      </a:r>
                      <a:endParaRPr lang="ru-RU" sz="1300" b="1" u="none" strike="noStrike" dirty="0" smtClean="0">
                        <a:solidFill>
                          <a:srgbClr val="B48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Большеглушицкий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м.р.Большечерниговский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Борский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Елховский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Исаклинский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Камышлинский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Кинельский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Кинель-Черкасский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Клявлинский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м.р. Красноармейский</a:t>
                      </a:r>
                      <a:endParaRPr lang="ru-RU" sz="1300" b="1" i="0" u="none" strike="noStrike" dirty="0" smtClean="0">
                        <a:solidFill>
                          <a:srgbClr val="B48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Красноярский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Нефтегорский</a:t>
                      </a:r>
                      <a:endParaRPr lang="ru-RU" sz="1300" b="1" u="none" strike="noStrike" dirty="0" smtClean="0">
                        <a:solidFill>
                          <a:srgbClr val="B48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м.р. Пестравский</a:t>
                      </a:r>
                      <a:endParaRPr lang="ru-RU" sz="1300" b="1" i="0" u="none" strike="noStrike" dirty="0" smtClean="0">
                        <a:solidFill>
                          <a:srgbClr val="B48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B48500"/>
                          </a:solidFill>
                          <a:effectLst/>
                          <a:latin typeface="Times New Roman" panose="02020603050405020304" pitchFamily="18" charset="0"/>
                          <a:cs typeface="Times New Roman" panose="02020603050405020304" pitchFamily="18" charset="0"/>
                        </a:rPr>
                        <a:t>Похвистневский</a:t>
                      </a:r>
                      <a:endParaRPr lang="ru-RU" sz="1300" b="1" i="0" u="none" strike="noStrike" dirty="0" smtClean="0">
                        <a:solidFill>
                          <a:srgbClr val="B48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Приволжский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B48500"/>
                          </a:solidFill>
                          <a:effectLst/>
                          <a:latin typeface="Times New Roman" panose="02020603050405020304" pitchFamily="18" charset="0"/>
                          <a:cs typeface="Times New Roman" panose="02020603050405020304" pitchFamily="18" charset="0"/>
                        </a:rPr>
                        <a:t>Сызранский</a:t>
                      </a:r>
                      <a:endParaRPr lang="ru-RU" sz="1300" b="1" u="none" strike="noStrike" dirty="0" smtClean="0">
                        <a:solidFill>
                          <a:srgbClr val="B48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Хворостянский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Челно-Вершинский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Шенталинский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4850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B48500"/>
                          </a:solidFill>
                          <a:effectLst/>
                          <a:latin typeface="Times New Roman" panose="02020603050405020304" pitchFamily="18" charset="0"/>
                          <a:cs typeface="Times New Roman" panose="02020603050405020304" pitchFamily="18" charset="0"/>
                        </a:rPr>
                        <a:t>Шигонский</a:t>
                      </a:r>
                      <a:endParaRPr lang="ru-RU" sz="1300" b="1" u="none" strike="noStrike" dirty="0" smtClean="0">
                        <a:solidFill>
                          <a:srgbClr val="B48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Безенчукский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i="0" u="none" strike="noStrike" dirty="0">
                        <a:solidFill>
                          <a:srgbClr val="CC99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B48500"/>
                          </a:solidFill>
                          <a:effectLst/>
                          <a:latin typeface="Times New Roman" panose="02020603050405020304" pitchFamily="18" charset="0"/>
                          <a:ea typeface="+mn-ea"/>
                          <a:cs typeface="Times New Roman" panose="02020603050405020304" pitchFamily="18" charset="0"/>
                        </a:rPr>
                        <a:t>Кошкинский</a:t>
                      </a:r>
                      <a:endParaRPr lang="ru-RU" sz="1300" b="1" u="none" strike="noStrike" kern="1200" dirty="0" smtClean="0">
                        <a:solidFill>
                          <a:srgbClr val="B485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endParaRPr lang="ru-RU" sz="1300" b="1" i="0" u="none" strike="noStrike" dirty="0" smtClean="0">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p>
                      <a:pPr algn="l" fontAlgn="b"/>
                      <a:r>
                        <a:rPr lang="ru-RU" sz="1300" b="1" u="none" strike="noStrike" dirty="0">
                          <a:solidFill>
                            <a:schemeClr val="tx1"/>
                          </a:solidFill>
                          <a:effectLst/>
                          <a:latin typeface="Times New Roman" panose="02020603050405020304" pitchFamily="18" charset="0"/>
                          <a:cs typeface="Times New Roman" panose="02020603050405020304" pitchFamily="18" charset="0"/>
                        </a:rPr>
                        <a:t> </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1629897451"/>
              </p:ext>
            </p:extLst>
          </p:nvPr>
        </p:nvGraphicFramePr>
        <p:xfrm>
          <a:off x="500034" y="785794"/>
          <a:ext cx="8225715"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724889">
                  <a:extLst>
                    <a:ext uri="{9D8B030D-6E8A-4147-A177-3AD203B41FA5}">
                      <a16:colId xmlns="" xmlns:a16="http://schemas.microsoft.com/office/drawing/2014/main" val="4162094061"/>
                    </a:ext>
                  </a:extLst>
                </a:gridCol>
                <a:gridCol w="4643470">
                  <a:extLst>
                    <a:ext uri="{9D8B030D-6E8A-4147-A177-3AD203B41FA5}">
                      <a16:colId xmlns="" xmlns:a16="http://schemas.microsoft.com/office/drawing/2014/main" val="4011438258"/>
                    </a:ext>
                  </a:extLst>
                </a:gridCol>
                <a:gridCol w="1857356">
                  <a:extLst>
                    <a:ext uri="{9D8B030D-6E8A-4147-A177-3AD203B41FA5}">
                      <a16:colId xmlns="" xmlns:a16="http://schemas.microsoft.com/office/drawing/2014/main" val="428751941"/>
                    </a:ext>
                  </a:extLst>
                </a:gridCol>
              </a:tblGrid>
              <a:tr h="370840">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Увеличение сети</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effectLst/>
                          <a:latin typeface="Times New Roman" pitchFamily="18" charset="0"/>
                          <a:ea typeface="Calibri"/>
                          <a:cs typeface="Times New Roman" pitchFamily="18" charset="0"/>
                        </a:rPr>
                        <a:t>Сохранение</a:t>
                      </a:r>
                      <a:r>
                        <a:rPr lang="ru-RU" sz="1400" b="1" kern="1200" baseline="0" dirty="0" smtClean="0">
                          <a:solidFill>
                            <a:schemeClr val="tx1"/>
                          </a:solidFill>
                          <a:effectLst/>
                          <a:latin typeface="Times New Roman" pitchFamily="18" charset="0"/>
                          <a:ea typeface="Calibri"/>
                          <a:cs typeface="Times New Roman" pitchFamily="18" charset="0"/>
                        </a:rPr>
                        <a:t> сети</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Уменьшение</a:t>
                      </a:r>
                      <a:r>
                        <a:rPr lang="ru-RU" sz="1400" b="1" kern="1200" baseline="0" dirty="0" smtClean="0">
                          <a:solidFill>
                            <a:schemeClr val="tx1"/>
                          </a:solidFill>
                          <a:effectLst/>
                          <a:latin typeface="Times New Roman" pitchFamily="18" charset="0"/>
                          <a:ea typeface="Calibri"/>
                          <a:cs typeface="Times New Roman" pitchFamily="18" charset="0"/>
                        </a:rPr>
                        <a:t>  сети</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272204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9334"/>
            <a:ext cx="8229600" cy="1143000"/>
          </a:xfrm>
        </p:spPr>
        <p:txBody>
          <a:bodyPr>
            <a:noAutofit/>
          </a:bodyPr>
          <a:lstStyle/>
          <a:p>
            <a:r>
              <a:rPr lang="ru-RU" sz="3200" b="1" dirty="0" smtClean="0">
                <a:ln w="1905"/>
                <a:solidFill>
                  <a:srgbClr val="008000"/>
                </a:solidFill>
                <a:effectLst>
                  <a:innerShdw blurRad="69850" dist="43180" dir="5400000">
                    <a:srgbClr val="000000">
                      <a:alpha val="65000"/>
                    </a:srgbClr>
                  </a:innerShdw>
                </a:effectLst>
                <a:latin typeface="Calibri" pitchFamily="34" charset="0"/>
              </a:rPr>
              <a:t>Юридический статус библиотек </a:t>
            </a:r>
            <a:endParaRPr lang="ru-RU" sz="3200" b="1" dirty="0">
              <a:ln w="1905"/>
              <a:solidFill>
                <a:srgbClr val="008000"/>
              </a:solidFill>
              <a:effectLst>
                <a:innerShdw blurRad="69850" dist="43180" dir="5400000">
                  <a:srgbClr val="000000">
                    <a:alpha val="65000"/>
                  </a:srgbClr>
                </a:innerShdw>
              </a:effectLst>
              <a:latin typeface="Calibri"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xmlns="" val="2636896281"/>
              </p:ext>
            </p:extLst>
          </p:nvPr>
        </p:nvGraphicFramePr>
        <p:xfrm>
          <a:off x="428596" y="1357298"/>
          <a:ext cx="8215338" cy="5286412"/>
        </p:xfrm>
        <a:graphic>
          <a:graphicData uri="http://schemas.openxmlformats.org/drawingml/2006/table">
            <a:tbl>
              <a:tblPr>
                <a:tableStyleId>{5C22544A-7EE6-4342-B048-85BDC9FD1C3A}</a:tableStyleId>
              </a:tblPr>
              <a:tblGrid>
                <a:gridCol w="3163301">
                  <a:extLst>
                    <a:ext uri="{9D8B030D-6E8A-4147-A177-3AD203B41FA5}">
                      <a16:colId xmlns:a16="http://schemas.microsoft.com/office/drawing/2014/main" xmlns="" val="23534612"/>
                    </a:ext>
                  </a:extLst>
                </a:gridCol>
                <a:gridCol w="2547083">
                  <a:extLst>
                    <a:ext uri="{9D8B030D-6E8A-4147-A177-3AD203B41FA5}">
                      <a16:colId xmlns:a16="http://schemas.microsoft.com/office/drawing/2014/main" xmlns="" val="1948154112"/>
                    </a:ext>
                  </a:extLst>
                </a:gridCol>
                <a:gridCol w="2504954">
                  <a:extLst>
                    <a:ext uri="{9D8B030D-6E8A-4147-A177-3AD203B41FA5}">
                      <a16:colId xmlns:a16="http://schemas.microsoft.com/office/drawing/2014/main" xmlns="" val="3063996962"/>
                    </a:ext>
                  </a:extLst>
                </a:gridCol>
              </a:tblGrid>
              <a:tr h="5286412">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Жигулевск</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err="1" smtClean="0">
                          <a:solidFill>
                            <a:srgbClr val="00B050"/>
                          </a:solidFill>
                          <a:latin typeface="Times New Roman" pitchFamily="18" charset="0"/>
                          <a:ea typeface="+mn-ea"/>
                          <a:cs typeface="Times New Roman" pitchFamily="18" charset="0"/>
                        </a:rPr>
                        <a:t>г.о.Кинель</a:t>
                      </a:r>
                      <a:endParaRPr lang="ru-RU" sz="1300" b="1" kern="1200" dirty="0" smtClean="0">
                        <a:solidFill>
                          <a:srgbClr val="00B050"/>
                        </a:solidFill>
                        <a:latin typeface="Times New Roman" pitchFamily="18" charset="0"/>
                        <a:ea typeface="+mn-ea"/>
                        <a:cs typeface="Times New Roman"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smtClean="0">
                          <a:solidFill>
                            <a:srgbClr val="00B050"/>
                          </a:solidFill>
                          <a:latin typeface="Times New Roman" pitchFamily="18" charset="0"/>
                          <a:ea typeface="+mn-ea"/>
                          <a:cs typeface="Times New Roman" pitchFamily="18" charset="0"/>
                        </a:rPr>
                        <a:t>г.о.Новокуйбышевск</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Октябрьск</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Отрадный</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Похвистнево</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Самара, СПБ</a:t>
                      </a:r>
                    </a:p>
                    <a:p>
                      <a:pPr marL="450900" indent="-342900">
                        <a:buFont typeface="+mj-lt"/>
                        <a:buAutoNum type="arabicPeriod"/>
                      </a:pPr>
                      <a:r>
                        <a:rPr lang="ru-RU" sz="1300" b="1" kern="1200" dirty="0" smtClean="0">
                          <a:solidFill>
                            <a:srgbClr val="00B050"/>
                          </a:solidFill>
                          <a:latin typeface="Times New Roman" pitchFamily="18" charset="0"/>
                          <a:ea typeface="+mn-ea"/>
                          <a:cs typeface="Times New Roman" pitchFamily="18" charset="0"/>
                        </a:rPr>
                        <a:t>г.о.Самара (ЦСДБ)</a:t>
                      </a:r>
                    </a:p>
                    <a:p>
                      <a:pPr marL="450900" indent="-342900">
                        <a:buFont typeface="+mj-lt"/>
                        <a:buAutoNum type="arabicPeriod"/>
                      </a:pPr>
                      <a:r>
                        <a:rPr lang="ru-RU" sz="1300" b="1" kern="1200" dirty="0" smtClean="0">
                          <a:solidFill>
                            <a:srgbClr val="00B050"/>
                          </a:solidFill>
                          <a:latin typeface="Times New Roman" pitchFamily="18" charset="0"/>
                          <a:ea typeface="+mn-ea"/>
                          <a:cs typeface="Times New Roman" pitchFamily="18" charset="0"/>
                        </a:rPr>
                        <a:t>г.о.Самара (СМИБС)</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Сызрань</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Тольятти( Библиотека Автограда)</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450900" indent="-342900">
                        <a:buFont typeface="+mj-lt"/>
                        <a:buAutoNum type="arabicPeriod"/>
                      </a:pPr>
                      <a:r>
                        <a:rPr lang="ru-RU" sz="1300" b="1" kern="1200" dirty="0" smtClean="0">
                          <a:solidFill>
                            <a:srgbClr val="00B050"/>
                          </a:solidFill>
                          <a:latin typeface="Times New Roman" pitchFamily="18" charset="0"/>
                          <a:ea typeface="+mn-ea"/>
                          <a:cs typeface="Times New Roman" pitchFamily="18" charset="0"/>
                        </a:rPr>
                        <a:t>г.о.Тольятти (ТБК)</a:t>
                      </a:r>
                    </a:p>
                    <a:p>
                      <a:pPr marL="450900" indent="-342900">
                        <a:buFont typeface="+mj-lt"/>
                        <a:buAutoNum type="arabicPeriod"/>
                      </a:pPr>
                      <a:r>
                        <a:rPr lang="ru-RU" sz="1300" b="1" kern="1200" dirty="0" smtClean="0">
                          <a:solidFill>
                            <a:srgbClr val="00B050"/>
                          </a:solidFill>
                          <a:latin typeface="Times New Roman" pitchFamily="18" charset="0"/>
                          <a:ea typeface="+mn-ea"/>
                          <a:cs typeface="Times New Roman" pitchFamily="18" charset="0"/>
                        </a:rPr>
                        <a:t>г.о.Тольятти (ОДБ)</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г.о. Чапаевск</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Борский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err="1" smtClean="0">
                          <a:solidFill>
                            <a:srgbClr val="00B050"/>
                          </a:solidFill>
                          <a:latin typeface="Times New Roman" pitchFamily="18" charset="0"/>
                          <a:ea typeface="+mn-ea"/>
                          <a:cs typeface="Times New Roman" pitchFamily="18" charset="0"/>
                        </a:rPr>
                        <a:t>м.р.Большечерниговский</a:t>
                      </a:r>
                      <a:endParaRPr lang="ru-RU" sz="1300" b="1" kern="1200" dirty="0" smtClean="0">
                        <a:solidFill>
                          <a:srgbClr val="00B050"/>
                        </a:solidFill>
                        <a:latin typeface="Times New Roman" pitchFamily="18" charset="0"/>
                        <a:ea typeface="+mn-ea"/>
                        <a:cs typeface="Times New Roman"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err="1" smtClean="0">
                          <a:solidFill>
                            <a:srgbClr val="00B050"/>
                          </a:solidFill>
                          <a:latin typeface="Times New Roman" pitchFamily="18" charset="0"/>
                          <a:ea typeface="+mn-ea"/>
                          <a:cs typeface="Times New Roman" pitchFamily="18" charset="0"/>
                        </a:rPr>
                        <a:t>м.р.Елховский</a:t>
                      </a:r>
                      <a:endParaRPr lang="ru-RU" sz="1300" b="1" kern="1200" dirty="0" smtClean="0">
                        <a:solidFill>
                          <a:srgbClr val="00B050"/>
                        </a:solidFill>
                        <a:latin typeface="Times New Roman" pitchFamily="18" charset="0"/>
                        <a:ea typeface="+mn-ea"/>
                        <a:cs typeface="Times New Roman"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smtClean="0">
                          <a:solidFill>
                            <a:srgbClr val="00B050"/>
                          </a:solidFill>
                          <a:latin typeface="Times New Roman" pitchFamily="18" charset="0"/>
                          <a:ea typeface="+mn-ea"/>
                          <a:cs typeface="Times New Roman" pitchFamily="18" charset="0"/>
                        </a:rPr>
                        <a:t>м.р. </a:t>
                      </a:r>
                      <a:r>
                        <a:rPr lang="ru-RU" sz="1300" b="1" kern="1200" dirty="0" err="1" smtClean="0">
                          <a:solidFill>
                            <a:srgbClr val="00B050"/>
                          </a:solidFill>
                          <a:latin typeface="Times New Roman" pitchFamily="18" charset="0"/>
                          <a:ea typeface="+mn-ea"/>
                          <a:cs typeface="Times New Roman" pitchFamily="18" charset="0"/>
                        </a:rPr>
                        <a:t>Пестравский</a:t>
                      </a:r>
                      <a:endParaRPr lang="ru-RU" sz="1300" b="1" kern="1200" dirty="0" smtClean="0">
                        <a:solidFill>
                          <a:srgbClr val="00B050"/>
                        </a:solidFill>
                        <a:latin typeface="Times New Roman" pitchFamily="18" charset="0"/>
                        <a:ea typeface="+mn-ea"/>
                        <a:cs typeface="Times New Roman"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Приволжский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Сергиевский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Ставропольский</a:t>
                      </a:r>
                    </a:p>
                    <a:p>
                      <a:pPr marL="450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Сызранский</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4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smtClean="0">
                          <a:solidFill>
                            <a:srgbClr val="B07500"/>
                          </a:solidFill>
                          <a:latin typeface="Times New Roman" pitchFamily="18" charset="0"/>
                          <a:ea typeface="+mn-ea"/>
                          <a:cs typeface="Times New Roman" pitchFamily="18" charset="0"/>
                        </a:rPr>
                        <a:t>м.р.Волжский</a:t>
                      </a:r>
                      <a:endParaRPr lang="ru-RU" sz="13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0750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B07500"/>
                          </a:solidFill>
                          <a:effectLst/>
                          <a:latin typeface="Times New Roman" panose="02020603050405020304" pitchFamily="18" charset="0"/>
                          <a:cs typeface="Times New Roman" panose="02020603050405020304" pitchFamily="18" charset="0"/>
                        </a:rPr>
                        <a:t>Кинель-Черкасский</a:t>
                      </a:r>
                      <a:endParaRPr lang="ru-RU" sz="1300" b="1"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Красноярский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B0750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B07500"/>
                          </a:solidFill>
                          <a:effectLst/>
                          <a:latin typeface="Times New Roman" panose="02020603050405020304" pitchFamily="18" charset="0"/>
                          <a:cs typeface="Times New Roman" panose="02020603050405020304" pitchFamily="18" charset="0"/>
                        </a:rPr>
                        <a:t>Шигонский</a:t>
                      </a:r>
                      <a:endParaRPr lang="ru-RU" sz="1300" b="1"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dirty="0" smtClean="0">
                        <a:solidFill>
                          <a:srgbClr val="CC99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4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 typeface="+mj-lt"/>
                        <a:buNone/>
                        <a:tabLst/>
                        <a:defRPr/>
                      </a:pPr>
                      <a:endParaRPr lang="ru-RU" sz="1300" b="1"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Алексеевский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Безенчукский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Богатовский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Большеглушицкий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Исаклинский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Камышлинский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Кинельский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Клявлинский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Кошкинский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FF0000"/>
                          </a:solidFill>
                          <a:effectLst/>
                          <a:latin typeface="Times New Roman" panose="02020603050405020304" pitchFamily="18" charset="0"/>
                          <a:cs typeface="Times New Roman" panose="02020603050405020304" pitchFamily="18" charset="0"/>
                        </a:rPr>
                        <a:t>м.р. Красноармейский</a:t>
                      </a:r>
                      <a:endParaRPr lang="ru-RU" sz="1300" b="1" i="0"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err="1" smtClean="0">
                          <a:solidFill>
                            <a:srgbClr val="FF0000"/>
                          </a:solidFill>
                          <a:latin typeface="Times New Roman" pitchFamily="18" charset="0"/>
                          <a:ea typeface="+mn-ea"/>
                          <a:cs typeface="Times New Roman" pitchFamily="18" charset="0"/>
                        </a:rPr>
                        <a:t>м.р.Нефтегорский</a:t>
                      </a: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 </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FF000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FF0000"/>
                          </a:solidFill>
                          <a:effectLst/>
                          <a:latin typeface="Times New Roman" panose="02020603050405020304" pitchFamily="18" charset="0"/>
                          <a:cs typeface="Times New Roman" panose="02020603050405020304" pitchFamily="18" charset="0"/>
                        </a:rPr>
                        <a:t>Похвистневский</a:t>
                      </a:r>
                      <a:endParaRPr lang="ru-RU" sz="1300" b="1"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Хворостянский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Челно-Вершинский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Шенталинский</a:t>
                      </a:r>
                      <a:endParaRPr lang="ru-RU" sz="1300" b="1" i="0"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endParaRPr lang="ru-RU" sz="1300"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l" fontAlgn="b"/>
                      <a:r>
                        <a:rPr lang="ru-RU" sz="1300" u="none" strike="noStrike" dirty="0">
                          <a:effectLst/>
                          <a:latin typeface="Times New Roman" panose="02020603050405020304" pitchFamily="18" charset="0"/>
                          <a:cs typeface="Times New Roman" panose="02020603050405020304" pitchFamily="18" charset="0"/>
                        </a:rPr>
                        <a:t> </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4000"/>
                      </a:schemeClr>
                    </a:solidFill>
                  </a:tcPr>
                </a:tc>
                <a:extLst>
                  <a:ext uri="{0D108BD9-81ED-4DB2-BD59-A6C34878D82A}">
                    <a16:rowId xmlns:a16="http://schemas.microsoft.com/office/drawing/2014/main" xmlns="" val="1548508417"/>
                  </a:ext>
                </a:extLst>
              </a:tr>
            </a:tbl>
          </a:graphicData>
        </a:graphic>
      </p:graphicFrame>
      <p:graphicFrame>
        <p:nvGraphicFramePr>
          <p:cNvPr id="6" name="Таблица 5"/>
          <p:cNvGraphicFramePr>
            <a:graphicFrameLocks noGrp="1"/>
          </p:cNvGraphicFramePr>
          <p:nvPr/>
        </p:nvGraphicFramePr>
        <p:xfrm>
          <a:off x="428596" y="928670"/>
          <a:ext cx="8225715" cy="5181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945432">
                  <a:extLst>
                    <a:ext uri="{9D8B030D-6E8A-4147-A177-3AD203B41FA5}">
                      <a16:colId xmlns:a16="http://schemas.microsoft.com/office/drawing/2014/main" xmlns="" val="4162094061"/>
                    </a:ext>
                  </a:extLst>
                </a:gridCol>
                <a:gridCol w="2808312">
                  <a:extLst>
                    <a:ext uri="{9D8B030D-6E8A-4147-A177-3AD203B41FA5}">
                      <a16:colId xmlns:a16="http://schemas.microsoft.com/office/drawing/2014/main" xmlns="" val="4011438258"/>
                    </a:ext>
                  </a:extLst>
                </a:gridCol>
                <a:gridCol w="2471971">
                  <a:extLst>
                    <a:ext uri="{9D8B030D-6E8A-4147-A177-3AD203B41FA5}">
                      <a16:colId xmlns:a16="http://schemas.microsoft.com/office/drawing/2014/main" xmlns="" val="428751941"/>
                    </a:ext>
                  </a:extLst>
                </a:gridCol>
              </a:tblGrid>
              <a:tr h="370840">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Самостоятельное</a:t>
                      </a:r>
                      <a:r>
                        <a:rPr lang="ru-RU" sz="1400" b="1" kern="1200" baseline="0" dirty="0" smtClean="0">
                          <a:solidFill>
                            <a:schemeClr val="tx1"/>
                          </a:solidFill>
                          <a:effectLst/>
                          <a:latin typeface="Times New Roman" pitchFamily="18" charset="0"/>
                          <a:ea typeface="Calibri"/>
                          <a:cs typeface="Times New Roman" pitchFamily="18" charset="0"/>
                        </a:rPr>
                        <a:t> юридическое лицо</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effectLst/>
                          <a:latin typeface="Times New Roman" pitchFamily="18" charset="0"/>
                          <a:ea typeface="Calibri"/>
                          <a:cs typeface="Times New Roman" pitchFamily="18" charset="0"/>
                        </a:rPr>
                        <a:t>Смешанный</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Входит в состав др. юридического лица</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a16="http://schemas.microsoft.com/office/drawing/2014/main" xmlns=""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p14="http://schemas.microsoft.com/office/powerpoint/2010/main" xmlns="" val="3098413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229600" cy="955484"/>
          </a:xfrm>
        </p:spPr>
        <p:txBody>
          <a:bodyPr>
            <a:normAutofit/>
          </a:bodyPr>
          <a:lstStyle/>
          <a:p>
            <a:r>
              <a:rPr lang="ru-RU" sz="2800" b="1" dirty="0">
                <a:ln w="1905"/>
                <a:solidFill>
                  <a:srgbClr val="008000"/>
                </a:solidFill>
                <a:effectLst>
                  <a:innerShdw blurRad="69850" dist="43180" dir="5400000">
                    <a:srgbClr val="000000">
                      <a:alpha val="65000"/>
                    </a:srgbClr>
                  </a:innerShdw>
                </a:effectLst>
                <a:latin typeface="Calibri" pitchFamily="34" charset="0"/>
              </a:rPr>
              <a:t>Сокращенный график (муниципальные районы)</a:t>
            </a:r>
          </a:p>
        </p:txBody>
      </p:sp>
      <p:graphicFrame>
        <p:nvGraphicFramePr>
          <p:cNvPr id="5" name="Объект 4"/>
          <p:cNvGraphicFramePr>
            <a:graphicFrameLocks noGrp="1"/>
          </p:cNvGraphicFramePr>
          <p:nvPr>
            <p:ph idx="1"/>
            <p:extLst>
              <p:ext uri="{D42A27DB-BD31-4B8C-83A1-F6EECF244321}">
                <p14:modId xmlns:p14="http://schemas.microsoft.com/office/powerpoint/2010/main" xmlns="" val="3169782479"/>
              </p:ext>
            </p:extLst>
          </p:nvPr>
        </p:nvGraphicFramePr>
        <p:xfrm>
          <a:off x="428596" y="1714488"/>
          <a:ext cx="8199784" cy="5027276"/>
        </p:xfrm>
        <a:graphic>
          <a:graphicData uri="http://schemas.openxmlformats.org/drawingml/2006/table">
            <a:tbl>
              <a:tblPr>
                <a:tableStyleId>{5C22544A-7EE6-4342-B048-85BDC9FD1C3A}</a:tableStyleId>
              </a:tblPr>
              <a:tblGrid>
                <a:gridCol w="2846205">
                  <a:extLst>
                    <a:ext uri="{9D8B030D-6E8A-4147-A177-3AD203B41FA5}">
                      <a16:colId xmlns:a16="http://schemas.microsoft.com/office/drawing/2014/main" xmlns="" val="23534612"/>
                    </a:ext>
                  </a:extLst>
                </a:gridCol>
                <a:gridCol w="2913972">
                  <a:extLst>
                    <a:ext uri="{9D8B030D-6E8A-4147-A177-3AD203B41FA5}">
                      <a16:colId xmlns:a16="http://schemas.microsoft.com/office/drawing/2014/main" xmlns="" val="1948154112"/>
                    </a:ext>
                  </a:extLst>
                </a:gridCol>
                <a:gridCol w="2439607">
                  <a:extLst>
                    <a:ext uri="{9D8B030D-6E8A-4147-A177-3AD203B41FA5}">
                      <a16:colId xmlns:a16="http://schemas.microsoft.com/office/drawing/2014/main" xmlns="" val="3063996962"/>
                    </a:ext>
                  </a:extLst>
                </a:gridCol>
              </a:tblGrid>
              <a:tr h="5027276">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Большеглушицкий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Богатовский</a:t>
                      </a: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 </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Камышлинский</a:t>
                      </a:r>
                      <a:endPar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600" b="1" u="none" strike="noStrike" dirty="0" err="1" smtClean="0">
                          <a:solidFill>
                            <a:srgbClr val="00B050"/>
                          </a:solidFill>
                          <a:effectLst/>
                          <a:latin typeface="Times New Roman" panose="02020603050405020304" pitchFamily="18" charset="0"/>
                          <a:cs typeface="Times New Roman" panose="02020603050405020304" pitchFamily="18" charset="0"/>
                        </a:rPr>
                        <a:t>Кошкинский</a:t>
                      </a:r>
                      <a:endParaRPr lang="ru-RU" sz="16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Красноярский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600" b="1" u="none" strike="noStrike" dirty="0" err="1" smtClean="0">
                          <a:solidFill>
                            <a:srgbClr val="00B050"/>
                          </a:solidFill>
                          <a:effectLst/>
                          <a:latin typeface="Times New Roman" panose="02020603050405020304" pitchFamily="18" charset="0"/>
                          <a:cs typeface="Times New Roman" panose="02020603050405020304" pitchFamily="18" charset="0"/>
                        </a:rPr>
                        <a:t>Пестравский</a:t>
                      </a:r>
                      <a:endParaRPr lang="ru-RU" sz="16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м.р.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Сызранский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600" b="1" u="none" strike="noStrike" dirty="0" err="1" smtClean="0">
                          <a:solidFill>
                            <a:srgbClr val="00B050"/>
                          </a:solidFill>
                          <a:effectLst/>
                          <a:latin typeface="Times New Roman" panose="02020603050405020304" pitchFamily="18" charset="0"/>
                          <a:cs typeface="Times New Roman" panose="02020603050405020304" pitchFamily="18" charset="0"/>
                        </a:rPr>
                        <a:t>Шигонский</a:t>
                      </a:r>
                      <a:endParaRPr lang="ru-RU" sz="16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600" b="1" u="none" strike="noStrike" dirty="0" smtClean="0">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600" b="1" u="none" strike="noStrike" dirty="0" smtClean="0">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600" b="1" u="none" strike="noStrike" dirty="0" smtClean="0">
                        <a:effectLst/>
                        <a:latin typeface="Times New Roman" panose="02020603050405020304" pitchFamily="18" charset="0"/>
                        <a:cs typeface="Times New Roman" panose="02020603050405020304" pitchFamily="18" charset="0"/>
                      </a:endParaRPr>
                    </a:p>
                    <a:p>
                      <a:pPr marL="342900" indent="-342900" algn="l" fontAlgn="t">
                        <a:buFont typeface="+mj-lt"/>
                        <a:buNone/>
                      </a:pPr>
                      <a:endParaRPr lang="ru-RU" sz="1600" b="1"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Большечерниговский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B07500"/>
                          </a:solidFill>
                          <a:effectLst/>
                          <a:latin typeface="Times New Roman" panose="02020603050405020304" pitchFamily="18" charset="0"/>
                          <a:cs typeface="Times New Roman" panose="02020603050405020304" pitchFamily="18" charset="0"/>
                        </a:rPr>
                        <a:t>м.р. </a:t>
                      </a:r>
                      <a:r>
                        <a:rPr lang="ru-RU" sz="1600" b="1" u="none" strike="noStrike" dirty="0" err="1" smtClean="0">
                          <a:solidFill>
                            <a:srgbClr val="B07500"/>
                          </a:solidFill>
                          <a:effectLst/>
                          <a:latin typeface="Times New Roman" panose="02020603050405020304" pitchFamily="18" charset="0"/>
                          <a:cs typeface="Times New Roman" panose="02020603050405020304" pitchFamily="18" charset="0"/>
                        </a:rPr>
                        <a:t>Кинель-Черкасский</a:t>
                      </a:r>
                      <a:endParaRPr lang="ru-RU" sz="1600" b="1"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B07500"/>
                          </a:solidFill>
                          <a:effectLst/>
                          <a:latin typeface="Times New Roman" panose="02020603050405020304" pitchFamily="18" charset="0"/>
                          <a:cs typeface="Times New Roman" panose="02020603050405020304" pitchFamily="18" charset="0"/>
                        </a:rPr>
                        <a:t>м.р. Нефтегорский</a:t>
                      </a:r>
                      <a:endParaRPr lang="ru-RU" sz="1600" b="1" i="0" u="none" strike="noStrike" dirty="0" smtClean="0">
                        <a:solidFill>
                          <a:srgbClr val="B075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Похвистневский</a:t>
                      </a:r>
                      <a:endParaRPr lang="ru-RU" sz="16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Челно-Вершинский</a:t>
                      </a:r>
                      <a:endParaRPr lang="ru-RU" sz="16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B07500"/>
                          </a:solidFill>
                          <a:effectLst/>
                          <a:latin typeface="Times New Roman" panose="02020603050405020304" pitchFamily="18" charset="0"/>
                          <a:ea typeface="+mn-ea"/>
                          <a:cs typeface="Times New Roman" panose="02020603050405020304" pitchFamily="18" charset="0"/>
                        </a:rPr>
                        <a:t>Шенталинский</a:t>
                      </a:r>
                      <a:endParaRPr lang="ru-RU" sz="1600" b="1" u="none" strike="noStrike" kern="1200" dirty="0" smtClean="0">
                        <a:solidFill>
                          <a:srgbClr val="B075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None/>
                      </a:pPr>
                      <a:endParaRPr lang="ru-RU" sz="1600" b="1" u="none" strike="noStrike" dirty="0" smtClean="0">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600" b="1" u="none" strike="noStrike" dirty="0" smtClean="0">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Алексеевский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Безенчукский</a:t>
                      </a: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Борский</a:t>
                      </a: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Елховский</a:t>
                      </a: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Исаклински</a:t>
                      </a:r>
                      <a:r>
                        <a:rPr lang="ru-RU" sz="1600" b="1" u="none" strike="noStrike" dirty="0" err="1" smtClean="0">
                          <a:solidFill>
                            <a:srgbClr val="FF0000"/>
                          </a:solidFill>
                          <a:effectLst/>
                          <a:latin typeface="Times New Roman" panose="02020603050405020304" pitchFamily="18" charset="0"/>
                          <a:cs typeface="Times New Roman" panose="02020603050405020304" pitchFamily="18" charset="0"/>
                        </a:rPr>
                        <a:t>й</a:t>
                      </a:r>
                      <a:endParaRPr lang="ru-RU" sz="1600" b="1"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Кинельский</a:t>
                      </a: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FF0000"/>
                          </a:solidFill>
                          <a:effectLst/>
                          <a:latin typeface="Times New Roman" panose="02020603050405020304" pitchFamily="18" charset="0"/>
                          <a:cs typeface="Times New Roman" panose="02020603050405020304" pitchFamily="18" charset="0"/>
                        </a:rPr>
                        <a:t>м.р. </a:t>
                      </a:r>
                      <a:r>
                        <a:rPr lang="ru-RU" sz="1600" b="1" u="none" strike="noStrike" dirty="0" err="1" smtClean="0">
                          <a:solidFill>
                            <a:srgbClr val="FF0000"/>
                          </a:solidFill>
                          <a:effectLst/>
                          <a:latin typeface="Times New Roman" panose="02020603050405020304" pitchFamily="18" charset="0"/>
                          <a:cs typeface="Times New Roman" panose="02020603050405020304" pitchFamily="18" charset="0"/>
                        </a:rPr>
                        <a:t>Клявлинский</a:t>
                      </a:r>
                      <a:endParaRPr lang="ru-RU" sz="1600" b="1" i="0"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FF0000"/>
                          </a:solidFill>
                          <a:effectLst/>
                          <a:latin typeface="Times New Roman" panose="02020603050405020304" pitchFamily="18" charset="0"/>
                          <a:cs typeface="Times New Roman" panose="02020603050405020304" pitchFamily="18" charset="0"/>
                        </a:rPr>
                        <a:t>м.р. Красноармейский</a:t>
                      </a:r>
                      <a:endParaRPr lang="ru-RU" sz="1600" b="1" i="0"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FF0000"/>
                          </a:solidFill>
                          <a:effectLst/>
                          <a:latin typeface="Times New Roman" panose="02020603050405020304" pitchFamily="18" charset="0"/>
                          <a:cs typeface="Times New Roman" panose="02020603050405020304" pitchFamily="18" charset="0"/>
                        </a:rPr>
                        <a:t>м.р. Приволжский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dirty="0" smtClean="0">
                          <a:solidFill>
                            <a:srgbClr val="FF0000"/>
                          </a:solidFill>
                          <a:effectLst/>
                          <a:latin typeface="Times New Roman" panose="02020603050405020304" pitchFamily="18" charset="0"/>
                          <a:cs typeface="Times New Roman" panose="02020603050405020304" pitchFamily="18" charset="0"/>
                        </a:rPr>
                        <a:t>м.р.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6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Хворостянский</a:t>
                      </a:r>
                      <a:endParaRPr lang="ru-RU" sz="16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indent="-342900" algn="l" fontAlgn="t">
                        <a:buFont typeface="+mj-lt"/>
                        <a:buAutoNum type="arabicPeriod"/>
                      </a:pP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600" b="1" u="none" strike="noStrike" dirty="0">
                          <a:effectLst/>
                          <a:latin typeface="Times New Roman" panose="02020603050405020304" pitchFamily="18" charset="0"/>
                          <a:cs typeface="Times New Roman" panose="02020603050405020304" pitchFamily="18" charset="0"/>
                        </a:rPr>
                        <a:t> </a:t>
                      </a:r>
                      <a:endParaRPr lang="ru-RU"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solidFill>
                  </a:tcPr>
                </a:tc>
                <a:extLst>
                  <a:ext uri="{0D108BD9-81ED-4DB2-BD59-A6C34878D82A}">
                    <a16:rowId xmlns:a16="http://schemas.microsoft.com/office/drawing/2014/main" xmlns="" val="1548508417"/>
                  </a:ext>
                </a:extLst>
              </a:tr>
            </a:tbl>
          </a:graphicData>
        </a:graphic>
      </p:graphicFrame>
      <p:graphicFrame>
        <p:nvGraphicFramePr>
          <p:cNvPr id="6" name="Таблица 5"/>
          <p:cNvGraphicFramePr>
            <a:graphicFrameLocks noGrp="1"/>
          </p:cNvGraphicFramePr>
          <p:nvPr/>
        </p:nvGraphicFramePr>
        <p:xfrm>
          <a:off x="428596" y="928670"/>
          <a:ext cx="8225715" cy="7315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41905">
                  <a:extLst>
                    <a:ext uri="{9D8B030D-6E8A-4147-A177-3AD203B41FA5}">
                      <a16:colId xmlns:a16="http://schemas.microsoft.com/office/drawing/2014/main" xmlns="" val="4162094061"/>
                    </a:ext>
                  </a:extLst>
                </a:gridCol>
                <a:gridCol w="3011839">
                  <a:extLst>
                    <a:ext uri="{9D8B030D-6E8A-4147-A177-3AD203B41FA5}">
                      <a16:colId xmlns:a16="http://schemas.microsoft.com/office/drawing/2014/main" xmlns="" val="4011438258"/>
                    </a:ext>
                  </a:extLst>
                </a:gridCol>
                <a:gridCol w="2471971">
                  <a:extLst>
                    <a:ext uri="{9D8B030D-6E8A-4147-A177-3AD203B41FA5}">
                      <a16:colId xmlns:a16="http://schemas.microsoft.com/office/drawing/2014/main" xmlns="" val="428751941"/>
                    </a:ext>
                  </a:extLst>
                </a:gridCol>
              </a:tblGrid>
              <a:tr h="370840">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До 40 % от общего количества библиотек</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effectLst/>
                          <a:latin typeface="Times New Roman" pitchFamily="18" charset="0"/>
                          <a:ea typeface="Calibri"/>
                          <a:cs typeface="Times New Roman" pitchFamily="18" charset="0"/>
                        </a:rPr>
                        <a:t> 41-60 % от общего количества библиотек</a:t>
                      </a:r>
                    </a:p>
                    <a:p>
                      <a:pPr algn="ctr"/>
                      <a:endParaRPr lang="ru-RU" sz="14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effectLst/>
                          <a:latin typeface="Times New Roman" pitchFamily="18" charset="0"/>
                          <a:ea typeface="Calibri"/>
                          <a:cs typeface="Times New Roman" pitchFamily="18" charset="0"/>
                        </a:rPr>
                        <a:t>61-100 % от общего количества библиотек</a:t>
                      </a:r>
                    </a:p>
                    <a:p>
                      <a:pPr algn="ctr"/>
                      <a:endParaRPr lang="ru-RU" sz="14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a16="http://schemas.microsoft.com/office/drawing/2014/main" xmlns=""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p14="http://schemas.microsoft.com/office/powerpoint/2010/main" xmlns="" val="1259087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9334"/>
            <a:ext cx="8700026" cy="1143000"/>
          </a:xfrm>
        </p:spPr>
        <p:txBody>
          <a:bodyPr>
            <a:noAutofit/>
          </a:bodyPr>
          <a:lstStyle/>
          <a:p>
            <a:r>
              <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Основные показатели </a:t>
            </a:r>
            <a:r>
              <a:rPr lang="ru-RU" sz="2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деятельности</a:t>
            </a:r>
            <a:r>
              <a:rPr lang="ru-RU" sz="32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a:r>
            <a:br>
              <a:rPr lang="ru-RU" sz="32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32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Количество пользователей</a:t>
            </a: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2636896281"/>
              </p:ext>
            </p:extLst>
          </p:nvPr>
        </p:nvGraphicFramePr>
        <p:xfrm>
          <a:off x="428596" y="1571613"/>
          <a:ext cx="8215338" cy="5072097"/>
        </p:xfrm>
        <a:graphic>
          <a:graphicData uri="http://schemas.openxmlformats.org/drawingml/2006/table">
            <a:tbl>
              <a:tblPr>
                <a:tableStyleId>{5C22544A-7EE6-4342-B048-85BDC9FD1C3A}</a:tableStyleId>
              </a:tblPr>
              <a:tblGrid>
                <a:gridCol w="3429024">
                  <a:extLst>
                    <a:ext uri="{9D8B030D-6E8A-4147-A177-3AD203B41FA5}">
                      <a16:colId xmlns="" xmlns:a16="http://schemas.microsoft.com/office/drawing/2014/main" val="23534612"/>
                    </a:ext>
                  </a:extLst>
                </a:gridCol>
                <a:gridCol w="2281360">
                  <a:extLst>
                    <a:ext uri="{9D8B030D-6E8A-4147-A177-3AD203B41FA5}">
                      <a16:colId xmlns="" xmlns:a16="http://schemas.microsoft.com/office/drawing/2014/main" val="1948154112"/>
                    </a:ext>
                  </a:extLst>
                </a:gridCol>
                <a:gridCol w="2504954">
                  <a:extLst>
                    <a:ext uri="{9D8B030D-6E8A-4147-A177-3AD203B41FA5}">
                      <a16:colId xmlns="" xmlns:a16="http://schemas.microsoft.com/office/drawing/2014/main" val="3063996962"/>
                    </a:ext>
                  </a:extLst>
                </a:gridCol>
              </a:tblGrid>
              <a:tr h="5072097">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Самара, СПБ</a:t>
                      </a: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Сызрань</a:t>
                      </a: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CC9900"/>
                          </a:solidFill>
                          <a:effectLst/>
                          <a:latin typeface="Times New Roman" panose="02020603050405020304" pitchFamily="18" charset="0"/>
                          <a:cs typeface="Times New Roman" panose="02020603050405020304" pitchFamily="18" charset="0"/>
                        </a:rPr>
                        <a:t>г.о. Тольятти( Библиотека Автограда)</a:t>
                      </a:r>
                      <a:endParaRPr lang="ru-RU" sz="1300" b="1" i="0" u="none" strike="noStrike" dirty="0" smtClean="0">
                        <a:solidFill>
                          <a:srgbClr val="CC9900"/>
                        </a:solidFill>
                        <a:effectLst/>
                        <a:latin typeface="Times New Roman" panose="02020603050405020304" pitchFamily="18" charset="0"/>
                        <a:cs typeface="Times New Roman" panose="02020603050405020304" pitchFamily="18" charset="0"/>
                      </a:endParaRPr>
                    </a:p>
                    <a:p>
                      <a:pPr marL="180000" marR="0" lvl="0" indent="0" algn="l" defTabSz="914400" rtl="0" eaLnBrk="1" fontAlgn="t" latinLnBrk="0" hangingPunct="1">
                        <a:lnSpc>
                          <a:spcPct val="100000"/>
                        </a:lnSpc>
                        <a:spcBef>
                          <a:spcPts val="0"/>
                        </a:spcBef>
                        <a:spcAft>
                          <a:spcPts val="0"/>
                        </a:spcAft>
                        <a:buClrTx/>
                        <a:buSzTx/>
                        <a:buFont typeface="+mj-lt"/>
                        <a:buNone/>
                        <a:tabLst/>
                        <a:defRPr/>
                      </a:pP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Большеглушицкий</a:t>
                      </a:r>
                      <a:endPar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м.р</a:t>
                      </a: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 Борский</a:t>
                      </a: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Исаклинский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Кинель</a:t>
                      </a: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-Черкасский</a:t>
                      </a: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Красноярский</a:t>
                      </a: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Похвистневский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00B050"/>
                          </a:solidFill>
                          <a:effectLst/>
                          <a:latin typeface="Times New Roman" panose="02020603050405020304" pitchFamily="18" charset="0"/>
                          <a:cs typeface="Times New Roman" panose="02020603050405020304" pitchFamily="18" charset="0"/>
                        </a:rPr>
                        <a:t>Шигонский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err="1" smtClean="0">
                          <a:solidFill>
                            <a:srgbClr val="CC9900"/>
                          </a:solidFill>
                          <a:latin typeface="Times New Roman" pitchFamily="18" charset="0"/>
                          <a:ea typeface="+mn-ea"/>
                          <a:cs typeface="Times New Roman" pitchFamily="18" charset="0"/>
                        </a:rPr>
                        <a:t>м.р.Большечерниговский</a:t>
                      </a:r>
                      <a:endParaRPr lang="ru-RU" sz="1300" b="1" kern="1200" dirty="0" smtClean="0">
                        <a:solidFill>
                          <a:srgbClr val="CC9900"/>
                        </a:solidFill>
                        <a:latin typeface="Times New Roman" pitchFamily="18" charset="0"/>
                        <a:ea typeface="+mn-ea"/>
                        <a:cs typeface="Times New Roman"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err="1" smtClean="0">
                          <a:solidFill>
                            <a:srgbClr val="CC9900"/>
                          </a:solidFill>
                          <a:latin typeface="Times New Roman" pitchFamily="18" charset="0"/>
                          <a:ea typeface="+mn-ea"/>
                          <a:cs typeface="Times New Roman" pitchFamily="18" charset="0"/>
                        </a:rPr>
                        <a:t>м.р.Елховский</a:t>
                      </a:r>
                      <a:endParaRPr lang="ru-RU" sz="1300" b="1" kern="1200" dirty="0" smtClean="0">
                        <a:solidFill>
                          <a:srgbClr val="CC9900"/>
                        </a:solidFill>
                        <a:latin typeface="Times New Roman" pitchFamily="18" charset="0"/>
                        <a:ea typeface="+mn-ea"/>
                        <a:cs typeface="Times New Roman"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smtClean="0">
                          <a:solidFill>
                            <a:srgbClr val="CC9900"/>
                          </a:solidFill>
                          <a:latin typeface="Times New Roman" pitchFamily="18" charset="0"/>
                          <a:ea typeface="+mn-ea"/>
                          <a:cs typeface="Times New Roman" pitchFamily="18" charset="0"/>
                        </a:rPr>
                        <a:t>м.р. </a:t>
                      </a:r>
                      <a:r>
                        <a:rPr lang="ru-RU" sz="1300" b="1" kern="1200" dirty="0" err="1" smtClean="0">
                          <a:solidFill>
                            <a:srgbClr val="CC9900"/>
                          </a:solidFill>
                          <a:latin typeface="Times New Roman" pitchFamily="18" charset="0"/>
                          <a:ea typeface="+mn-ea"/>
                          <a:cs typeface="Times New Roman" pitchFamily="18" charset="0"/>
                        </a:rPr>
                        <a:t>Пестравский</a:t>
                      </a:r>
                      <a:endParaRPr lang="ru-RU" sz="1300" b="1" kern="1200" dirty="0" smtClean="0">
                        <a:solidFill>
                          <a:srgbClr val="CC9900"/>
                        </a:solidFill>
                        <a:latin typeface="Times New Roman" pitchFamily="18" charset="0"/>
                        <a:ea typeface="+mn-ea"/>
                        <a:cs typeface="Times New Roman"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Кинельский</a:t>
                      </a:r>
                      <a:endParaRPr lang="ru-RU" sz="13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Приволжский</a:t>
                      </a:r>
                      <a:endParaRPr lang="ru-RU" sz="13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180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FF0000"/>
                          </a:solidFill>
                          <a:effectLst/>
                          <a:latin typeface="Times New Roman" panose="02020603050405020304" pitchFamily="18" charset="0"/>
                          <a:cs typeface="Times New Roman" panose="02020603050405020304" pitchFamily="18" charset="0"/>
                        </a:rPr>
                        <a:t>м.р. Сызранский</a:t>
                      </a: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endParaRPr lang="ru-RU" sz="1300" b="1" i="0" u="none" strike="noStrike" dirty="0" smtClean="0">
                        <a:solidFill>
                          <a:srgbClr val="00B05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342900" indent="-342900" algn="l" fontAlgn="t">
                        <a:buFont typeface="+mj-lt"/>
                        <a:buAutoNum type="arabicPeriod"/>
                      </a:pPr>
                      <a:endParaRPr lang="ru-RU" sz="1300" b="1"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CC9900"/>
                          </a:solidFill>
                          <a:effectLst/>
                          <a:latin typeface="Times New Roman" panose="02020603050405020304" pitchFamily="18" charset="0"/>
                          <a:cs typeface="Times New Roman" panose="02020603050405020304" pitchFamily="18" charset="0"/>
                        </a:rPr>
                        <a:t>г.о. Октябрьск</a:t>
                      </a:r>
                      <a:endParaRPr lang="ru-RU" sz="1300" b="1" i="0"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CC9900"/>
                          </a:solidFill>
                          <a:effectLst/>
                          <a:latin typeface="Times New Roman" panose="02020603050405020304" pitchFamily="18" charset="0"/>
                          <a:cs typeface="Times New Roman" panose="02020603050405020304" pitchFamily="18" charset="0"/>
                        </a:rPr>
                        <a:t>г.о. Отрадный</a:t>
                      </a:r>
                      <a:endParaRPr lang="ru-RU" sz="1300" b="1" i="0"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err="1" smtClean="0">
                          <a:solidFill>
                            <a:srgbClr val="CC9900"/>
                          </a:solidFill>
                          <a:effectLst/>
                          <a:latin typeface="Times New Roman" panose="02020603050405020304" pitchFamily="18" charset="0"/>
                          <a:cs typeface="Times New Roman" panose="02020603050405020304" pitchFamily="18" charset="0"/>
                        </a:rPr>
                        <a:t>г.о</a:t>
                      </a:r>
                      <a:r>
                        <a:rPr lang="ru-RU" sz="1300" b="1" u="none" strike="noStrike" dirty="0" smtClean="0">
                          <a:solidFill>
                            <a:srgbClr val="CC9900"/>
                          </a:solidFill>
                          <a:effectLst/>
                          <a:latin typeface="Times New Roman" panose="02020603050405020304" pitchFamily="18" charset="0"/>
                          <a:cs typeface="Times New Roman" panose="02020603050405020304" pitchFamily="18" charset="0"/>
                        </a:rPr>
                        <a:t>. Похвистнево</a:t>
                      </a:r>
                      <a:endParaRPr lang="ru-RU" sz="1300" b="1" i="0"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CC9900"/>
                          </a:solidFill>
                          <a:effectLst/>
                          <a:latin typeface="Times New Roman" panose="02020603050405020304" pitchFamily="18" charset="0"/>
                          <a:cs typeface="Times New Roman" panose="02020603050405020304" pitchFamily="18" charset="0"/>
                        </a:rPr>
                        <a:t>г.о. Чапаевск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FF0000"/>
                          </a:solidFill>
                          <a:effectLst/>
                          <a:latin typeface="Times New Roman" panose="02020603050405020304" pitchFamily="18" charset="0"/>
                          <a:cs typeface="Times New Roman" panose="02020603050405020304" pitchFamily="18" charset="0"/>
                        </a:rPr>
                        <a:t>г.о. Жигулевск</a:t>
                      </a:r>
                    </a:p>
                    <a:p>
                      <a:pPr marL="0" marR="0" lvl="0" indent="0" algn="l" defTabSz="914400" rtl="0" eaLnBrk="1" fontAlgn="t" latinLnBrk="0" hangingPunct="1">
                        <a:lnSpc>
                          <a:spcPct val="100000"/>
                        </a:lnSpc>
                        <a:spcBef>
                          <a:spcPts val="0"/>
                        </a:spcBef>
                        <a:spcAft>
                          <a:spcPts val="0"/>
                        </a:spcAft>
                        <a:buClrTx/>
                        <a:buSzTx/>
                        <a:buFont typeface="+mj-lt"/>
                        <a:buNone/>
                        <a:tabLst/>
                        <a:defRPr/>
                      </a:pPr>
                      <a:endPar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Безенчукский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smtClean="0">
                          <a:solidFill>
                            <a:srgbClr val="CC9900"/>
                          </a:solidFill>
                          <a:effectLst/>
                          <a:latin typeface="Times New Roman" panose="02020603050405020304" pitchFamily="18" charset="0"/>
                          <a:cs typeface="Times New Roman" panose="02020603050405020304" pitchFamily="18" charset="0"/>
                        </a:rPr>
                        <a:t>м.р. </a:t>
                      </a:r>
                      <a:r>
                        <a:rPr lang="ru-RU" sz="1300" b="1" u="none" strike="noStrike" dirty="0" err="1" smtClean="0">
                          <a:solidFill>
                            <a:srgbClr val="CC9900"/>
                          </a:solidFill>
                          <a:effectLst/>
                          <a:latin typeface="Times New Roman" panose="02020603050405020304" pitchFamily="18" charset="0"/>
                          <a:cs typeface="Times New Roman" panose="02020603050405020304" pitchFamily="18" charset="0"/>
                        </a:rPr>
                        <a:t>Богатовский</a:t>
                      </a:r>
                      <a:endParaRPr lang="ru-RU" sz="1300" b="1"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a:t>
                      </a: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Камышлинский</a:t>
                      </a:r>
                      <a:endPar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м.р</a:t>
                      </a: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 </a:t>
                      </a: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Клявлинский</a:t>
                      </a:r>
                      <a:endPar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м.р</a:t>
                      </a: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 </a:t>
                      </a: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Кошкинский</a:t>
                      </a:r>
                      <a:endPar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dirty="0" err="1" smtClean="0">
                          <a:solidFill>
                            <a:srgbClr val="CC9900"/>
                          </a:solidFill>
                          <a:effectLst/>
                          <a:latin typeface="Times New Roman" panose="02020603050405020304" pitchFamily="18" charset="0"/>
                          <a:cs typeface="Times New Roman" panose="02020603050405020304" pitchFamily="18" charset="0"/>
                        </a:rPr>
                        <a:t>м.р</a:t>
                      </a:r>
                      <a:r>
                        <a:rPr lang="ru-RU" sz="1300" b="1" u="none" strike="noStrike" dirty="0" smtClean="0">
                          <a:solidFill>
                            <a:srgbClr val="CC9900"/>
                          </a:solidFill>
                          <a:effectLst/>
                          <a:latin typeface="Times New Roman" panose="02020603050405020304" pitchFamily="18" charset="0"/>
                          <a:cs typeface="Times New Roman" panose="02020603050405020304" pitchFamily="18" charset="0"/>
                        </a:rPr>
                        <a:t>. Красноармейский</a:t>
                      </a:r>
                      <a:endParaRPr lang="ru-RU" sz="1300" b="1" i="0"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м.р.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м.р</a:t>
                      </a: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м.р</a:t>
                      </a: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 </a:t>
                      </a: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Хворостянский</a:t>
                      </a:r>
                      <a:endPar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м.р</a:t>
                      </a: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 </a:t>
                      </a: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Челно-Вершинский</a:t>
                      </a:r>
                      <a:endPar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м.р</a:t>
                      </a: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 </a:t>
                      </a:r>
                      <a:r>
                        <a:rPr lang="ru-RU" sz="13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Шенталинский</a:t>
                      </a:r>
                      <a:endParaRPr lang="ru-RU" sz="1300" b="1" i="0" u="none" strike="noStrike" dirty="0">
                        <a:solidFill>
                          <a:srgbClr val="CC99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 typeface="+mj-lt"/>
                        <a:buNone/>
                        <a:tabLst/>
                        <a:defRPr/>
                      </a:pPr>
                      <a:endParaRPr lang="ru-RU" sz="1300" b="1" u="none" strike="noStrike" dirty="0" smtClean="0">
                        <a:solidFill>
                          <a:srgbClr val="FF00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Алексеевский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smtClean="0">
                          <a:solidFill>
                            <a:srgbClr val="00B050"/>
                          </a:solidFill>
                          <a:latin typeface="Times New Roman" pitchFamily="18" charset="0"/>
                          <a:ea typeface="+mn-ea"/>
                          <a:cs typeface="Times New Roman" pitchFamily="18" charset="0"/>
                        </a:rPr>
                        <a:t>м.р.Волжский</a:t>
                      </a:r>
                      <a:endParaRPr lang="ru-RU" sz="13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300" b="1" kern="1200" dirty="0" err="1" smtClean="0">
                          <a:solidFill>
                            <a:srgbClr val="CC9900"/>
                          </a:solidFill>
                          <a:latin typeface="Times New Roman" pitchFamily="18" charset="0"/>
                          <a:ea typeface="+mn-ea"/>
                          <a:cs typeface="Times New Roman" pitchFamily="18" charset="0"/>
                        </a:rPr>
                        <a:t>м.р.Нефтегорский</a:t>
                      </a:r>
                      <a:r>
                        <a:rPr lang="ru-RU" sz="13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 </a:t>
                      </a:r>
                    </a:p>
                    <a:p>
                      <a:pPr marL="342900" marR="0" lvl="0" indent="-342900" algn="l" defTabSz="914400" rtl="0" eaLnBrk="1" fontAlgn="t" latinLnBrk="0" hangingPunct="1">
                        <a:lnSpc>
                          <a:spcPct val="100000"/>
                        </a:lnSpc>
                        <a:spcBef>
                          <a:spcPts val="0"/>
                        </a:spcBef>
                        <a:spcAft>
                          <a:spcPts val="0"/>
                        </a:spcAft>
                        <a:buClrTx/>
                        <a:buSzTx/>
                        <a:buFont typeface="+mj-lt"/>
                        <a:buNone/>
                        <a:tabLst/>
                        <a:defRPr/>
                      </a:pPr>
                      <a:endParaRPr lang="ru-RU" sz="13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300" b="1" kern="1200" dirty="0" smtClean="0">
                          <a:solidFill>
                            <a:srgbClr val="00B050"/>
                          </a:solidFill>
                          <a:latin typeface="Times New Roman" pitchFamily="18" charset="0"/>
                          <a:ea typeface="+mn-ea"/>
                          <a:cs typeface="Times New Roman" pitchFamily="18" charset="0"/>
                        </a:rPr>
                        <a:t>г.о.Кинель</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ru-RU" sz="1300" b="1" kern="1200" dirty="0" smtClean="0">
                          <a:solidFill>
                            <a:srgbClr val="00B050"/>
                          </a:solidFill>
                          <a:latin typeface="Times New Roman" pitchFamily="18" charset="0"/>
                          <a:ea typeface="+mn-ea"/>
                          <a:cs typeface="Times New Roman" pitchFamily="18" charset="0"/>
                        </a:rPr>
                        <a:t>г.о.Новокуйбышевск</a:t>
                      </a:r>
                    </a:p>
                    <a:p>
                      <a:pPr marL="342900" indent="-342900">
                        <a:buFont typeface="+mj-lt"/>
                        <a:buAutoNum type="arabicPeriod"/>
                      </a:pPr>
                      <a:r>
                        <a:rPr lang="ru-RU" sz="1300" b="1" kern="1200" dirty="0" smtClean="0">
                          <a:solidFill>
                            <a:srgbClr val="00B050"/>
                          </a:solidFill>
                          <a:latin typeface="Times New Roman" pitchFamily="18" charset="0"/>
                          <a:ea typeface="+mn-ea"/>
                          <a:cs typeface="Times New Roman" pitchFamily="18" charset="0"/>
                        </a:rPr>
                        <a:t>г.о.Самара (ЦСДБ)</a:t>
                      </a:r>
                      <a:endParaRPr lang="ru-RU" sz="1300" b="1" kern="1200" dirty="0" smtClean="0">
                        <a:solidFill>
                          <a:schemeClr val="dk1"/>
                        </a:solidFill>
                        <a:latin typeface="Times New Roman" pitchFamily="18" charset="0"/>
                        <a:ea typeface="+mn-ea"/>
                        <a:cs typeface="Times New Roman" pitchFamily="18" charset="0"/>
                      </a:endParaRPr>
                    </a:p>
                    <a:p>
                      <a:pPr marL="342900" indent="-342900">
                        <a:buFont typeface="+mj-lt"/>
                        <a:buAutoNum type="arabicPeriod"/>
                      </a:pPr>
                      <a:r>
                        <a:rPr lang="ru-RU" sz="1300" b="1" kern="1200" dirty="0" smtClean="0">
                          <a:solidFill>
                            <a:srgbClr val="00B050"/>
                          </a:solidFill>
                          <a:latin typeface="Times New Roman" pitchFamily="18" charset="0"/>
                          <a:ea typeface="+mn-ea"/>
                          <a:cs typeface="Times New Roman" pitchFamily="18" charset="0"/>
                        </a:rPr>
                        <a:t>г.о.Самара (СМИБС)</a:t>
                      </a:r>
                    </a:p>
                    <a:p>
                      <a:pPr marL="342900" indent="-342900">
                        <a:buFont typeface="+mj-lt"/>
                        <a:buAutoNum type="arabicPeriod"/>
                      </a:pPr>
                      <a:r>
                        <a:rPr lang="ru-RU" sz="1300" b="1" kern="1200" dirty="0" smtClean="0">
                          <a:solidFill>
                            <a:srgbClr val="00B050"/>
                          </a:solidFill>
                          <a:latin typeface="Times New Roman" pitchFamily="18" charset="0"/>
                          <a:ea typeface="+mn-ea"/>
                          <a:cs typeface="Times New Roman" pitchFamily="18" charset="0"/>
                        </a:rPr>
                        <a:t>г.о.Тольятти (ТБК)</a:t>
                      </a:r>
                    </a:p>
                    <a:p>
                      <a:pPr marL="342900" indent="-342900">
                        <a:buFont typeface="+mj-lt"/>
                        <a:buAutoNum type="arabicPeriod"/>
                      </a:pPr>
                      <a:r>
                        <a:rPr lang="ru-RU" sz="1300" b="1" kern="1200" dirty="0" smtClean="0">
                          <a:solidFill>
                            <a:srgbClr val="00B050"/>
                          </a:solidFill>
                          <a:latin typeface="Times New Roman" pitchFamily="18" charset="0"/>
                          <a:ea typeface="+mn-ea"/>
                          <a:cs typeface="Times New Roman" pitchFamily="18" charset="0"/>
                        </a:rPr>
                        <a:t>г.о.Тольятти (ОДБ)</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3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l" fontAlgn="b"/>
                      <a:r>
                        <a:rPr lang="ru-RU" sz="1300" b="1" u="none" strike="noStrike" dirty="0">
                          <a:effectLst/>
                          <a:latin typeface="Times New Roman" panose="02020603050405020304" pitchFamily="18" charset="0"/>
                          <a:cs typeface="Times New Roman" panose="02020603050405020304" pitchFamily="18" charset="0"/>
                        </a:rPr>
                        <a:t> </a:t>
                      </a:r>
                      <a:endParaRPr lang="ru-RU"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nvGraphicFramePr>
        <p:xfrm>
          <a:off x="428596" y="1214422"/>
          <a:ext cx="8225715" cy="37084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2945432">
                  <a:extLst>
                    <a:ext uri="{9D8B030D-6E8A-4147-A177-3AD203B41FA5}">
                      <a16:colId xmlns="" xmlns:a16="http://schemas.microsoft.com/office/drawing/2014/main" val="4162094061"/>
                    </a:ext>
                  </a:extLst>
                </a:gridCol>
                <a:gridCol w="2808312">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Увеличение показателей</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Стабильность </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Снижение показателей</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3098413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229600" cy="1143000"/>
          </a:xfrm>
        </p:spPr>
        <p:txBody>
          <a:bodyPr>
            <a:normAutofit/>
          </a:bodyPr>
          <a:lstStyle/>
          <a:p>
            <a:r>
              <a:rPr lang="ru-RU" sz="28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Основные показатели </a:t>
            </a:r>
            <a:r>
              <a:rPr lang="ru-RU" sz="2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деятельности</a:t>
            </a:r>
            <a:br>
              <a:rPr lang="ru-RU" sz="28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36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a:t>
            </a:r>
            <a:r>
              <a:rPr lang="ru-RU" sz="36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Посещения </a:t>
            </a: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1675566735"/>
              </p:ext>
            </p:extLst>
          </p:nvPr>
        </p:nvGraphicFramePr>
        <p:xfrm>
          <a:off x="500034" y="1643050"/>
          <a:ext cx="8199784" cy="4913557"/>
        </p:xfrm>
        <a:graphic>
          <a:graphicData uri="http://schemas.openxmlformats.org/drawingml/2006/table">
            <a:tbl>
              <a:tblPr>
                <a:tableStyleId>{5C22544A-7EE6-4342-B048-85BDC9FD1C3A}</a:tableStyleId>
              </a:tblPr>
              <a:tblGrid>
                <a:gridCol w="3279540">
                  <a:extLst>
                    <a:ext uri="{9D8B030D-6E8A-4147-A177-3AD203B41FA5}">
                      <a16:colId xmlns="" xmlns:a16="http://schemas.microsoft.com/office/drawing/2014/main" val="23534612"/>
                    </a:ext>
                  </a:extLst>
                </a:gridCol>
                <a:gridCol w="2480637">
                  <a:extLst>
                    <a:ext uri="{9D8B030D-6E8A-4147-A177-3AD203B41FA5}">
                      <a16:colId xmlns="" xmlns:a16="http://schemas.microsoft.com/office/drawing/2014/main" val="1948154112"/>
                    </a:ext>
                  </a:extLst>
                </a:gridCol>
                <a:gridCol w="2439607">
                  <a:extLst>
                    <a:ext uri="{9D8B030D-6E8A-4147-A177-3AD203B41FA5}">
                      <a16:colId xmlns="" xmlns:a16="http://schemas.microsoft.com/office/drawing/2014/main" val="3063996962"/>
                    </a:ext>
                  </a:extLst>
                </a:gridCol>
              </a:tblGrid>
              <a:tr h="3833517">
                <a:tc>
                  <a:txBody>
                    <a:bodyPr/>
                    <a:lstStyle/>
                    <a:p>
                      <a:pPr marL="342900" indent="-342900" algn="l" fontAlgn="t">
                        <a:buFont typeface="+mj-lt"/>
                        <a:buAutoNum type="arabicPeriod"/>
                      </a:pP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 Самара (СМИБС)</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г.о. Самара, СПБ</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err="1" smtClean="0">
                          <a:solidFill>
                            <a:srgbClr val="00B050"/>
                          </a:solidFill>
                          <a:effectLst/>
                          <a:latin typeface="Times New Roman" panose="02020603050405020304" pitchFamily="18" charset="0"/>
                          <a:cs typeface="Times New Roman" panose="02020603050405020304" pitchFamily="18" charset="0"/>
                        </a:rPr>
                        <a:t>г.о</a:t>
                      </a: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 Сызрань</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г.о. Тольятти, Библиотека Автограда</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г.о. Тольятти (ТБК)</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Новокуйбышевск</a:t>
                      </a:r>
                    </a:p>
                    <a:p>
                      <a:pPr marL="108000" marR="0" lvl="0" indent="0" algn="l" defTabSz="914400" rtl="0" eaLnBrk="1" fontAlgn="t" latinLnBrk="0" hangingPunct="1">
                        <a:lnSpc>
                          <a:spcPct val="100000"/>
                        </a:lnSpc>
                        <a:spcBef>
                          <a:spcPts val="0"/>
                        </a:spcBef>
                        <a:spcAft>
                          <a:spcPts val="0"/>
                        </a:spcAft>
                        <a:buClrTx/>
                        <a:buSzTx/>
                        <a:buFont typeface="+mj-lt"/>
                        <a:buNone/>
                        <a:tabLst/>
                        <a:defRPr/>
                      </a:pPr>
                      <a:endParaRPr lang="ru-RU" sz="14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Большечерниговский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Борский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Елховский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Исаклинский</a:t>
                      </a: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м.р</a:t>
                      </a: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 </a:t>
                      </a:r>
                      <a:r>
                        <a:rPr lang="ru-RU" sz="14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Камышлинский</a:t>
                      </a: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Красноярский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м.р. Пестравский</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Приволжский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м.р. Сызранский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Безенчукский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Волжский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Кинельский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anose="02020603050405020304" pitchFamily="18" charset="0"/>
                          <a:cs typeface="Times New Roman" panose="02020603050405020304" pitchFamily="18" charset="0"/>
                        </a:rPr>
                        <a:t>м.р. </a:t>
                      </a:r>
                      <a:r>
                        <a:rPr lang="ru-RU" sz="1400" b="1" u="none" strike="noStrike" dirty="0" err="1" smtClean="0">
                          <a:solidFill>
                            <a:srgbClr val="FF0000"/>
                          </a:solidFill>
                          <a:effectLst/>
                          <a:latin typeface="Times New Roman" panose="02020603050405020304" pitchFamily="18" charset="0"/>
                          <a:cs typeface="Times New Roman" panose="02020603050405020304" pitchFamily="18" charset="0"/>
                        </a:rPr>
                        <a:t>Похвистневский</a:t>
                      </a: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None/>
                        <a:tabLst/>
                        <a:defRPr/>
                      </a:pP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г.о. Чапаевск</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г.о. Жигулевск</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г.о. Кинель</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г.о. Октябрьск</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г.о.</a:t>
                      </a:r>
                      <a:r>
                        <a:rPr lang="ru-RU" sz="1400" b="1" u="none" strike="noStrike" baseline="0" dirty="0" smtClean="0">
                          <a:solidFill>
                            <a:srgbClr val="00B050"/>
                          </a:solidFill>
                          <a:effectLst/>
                          <a:latin typeface="Times New Roman" panose="02020603050405020304" pitchFamily="18" charset="0"/>
                          <a:cs typeface="Times New Roman" panose="02020603050405020304" pitchFamily="18" charset="0"/>
                        </a:rPr>
                        <a:t> </a:t>
                      </a: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Отрадный</a:t>
                      </a: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г.о. Похвистнево</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i="0"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г.о.</a:t>
                      </a:r>
                      <a:r>
                        <a:rPr lang="ru-RU" sz="1400" b="1" i="0" u="none" strike="noStrike" kern="1200" baseline="0" dirty="0" smtClean="0">
                          <a:solidFill>
                            <a:srgbClr val="00B050"/>
                          </a:solidFill>
                          <a:effectLst/>
                          <a:latin typeface="Times New Roman" panose="02020603050405020304" pitchFamily="18" charset="0"/>
                          <a:ea typeface="+mn-ea"/>
                          <a:cs typeface="Times New Roman" panose="02020603050405020304" pitchFamily="18" charset="0"/>
                        </a:rPr>
                        <a:t> </a:t>
                      </a: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Самара (ЦСДБ)</a:t>
                      </a:r>
                    </a:p>
                    <a:p>
                      <a:pPr marL="0" marR="0" lvl="0" indent="0" algn="l" defTabSz="914400" rtl="0" eaLnBrk="1" fontAlgn="t" latinLnBrk="0" hangingPunct="1">
                        <a:lnSpc>
                          <a:spcPct val="100000"/>
                        </a:lnSpc>
                        <a:spcBef>
                          <a:spcPts val="0"/>
                        </a:spcBef>
                        <a:spcAft>
                          <a:spcPts val="0"/>
                        </a:spcAft>
                        <a:buClrTx/>
                        <a:buSzTx/>
                        <a:buFont typeface="+mj-lt"/>
                        <a:buNone/>
                        <a:tabLst/>
                        <a:defRPr/>
                      </a:pPr>
                      <a:endParaRPr lang="ru-RU" sz="1400" b="1"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err="1" smtClean="0">
                          <a:solidFill>
                            <a:srgbClr val="CC9900"/>
                          </a:solidFill>
                          <a:effectLst/>
                          <a:latin typeface="Times New Roman" panose="02020603050405020304" pitchFamily="18" charset="0"/>
                          <a:cs typeface="Times New Roman" panose="02020603050405020304" pitchFamily="18" charset="0"/>
                        </a:rPr>
                        <a:t>м.р</a:t>
                      </a: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 </a:t>
                      </a:r>
                      <a:r>
                        <a:rPr lang="ru-RU" sz="1400" b="1" u="none" strike="noStrike" dirty="0" err="1" smtClean="0">
                          <a:solidFill>
                            <a:srgbClr val="CC9900"/>
                          </a:solidFill>
                          <a:effectLst/>
                          <a:latin typeface="Times New Roman" panose="02020603050405020304" pitchFamily="18" charset="0"/>
                          <a:cs typeface="Times New Roman" panose="02020603050405020304" pitchFamily="18" charset="0"/>
                        </a:rPr>
                        <a:t>Богатовский</a:t>
                      </a: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 </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м.р</a:t>
                      </a:r>
                      <a:r>
                        <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rPr>
                        <a:t>. </a:t>
                      </a:r>
                      <a:r>
                        <a:rPr lang="ru-RU" sz="1400" b="1" u="none" strike="noStrike" kern="1200" dirty="0" err="1" smtClean="0">
                          <a:solidFill>
                            <a:srgbClr val="CC9900"/>
                          </a:solidFill>
                          <a:effectLst/>
                          <a:latin typeface="Times New Roman" panose="02020603050405020304" pitchFamily="18" charset="0"/>
                          <a:ea typeface="+mn-ea"/>
                          <a:cs typeface="Times New Roman" panose="02020603050405020304" pitchFamily="18" charset="0"/>
                        </a:rPr>
                        <a:t>Большеглушицкий</a:t>
                      </a:r>
                      <a:endParaRPr lang="ru-RU" sz="1400" b="1" u="none" strike="noStrike" kern="1200" dirty="0" smtClean="0">
                        <a:solidFill>
                          <a:srgbClr val="CC99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err="1" smtClean="0">
                          <a:solidFill>
                            <a:srgbClr val="CC9900"/>
                          </a:solidFill>
                          <a:effectLst/>
                          <a:latin typeface="Times New Roman" panose="02020603050405020304" pitchFamily="18" charset="0"/>
                          <a:cs typeface="Times New Roman" panose="02020603050405020304" pitchFamily="18" charset="0"/>
                        </a:rPr>
                        <a:t>м.р</a:t>
                      </a: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 </a:t>
                      </a:r>
                      <a:r>
                        <a:rPr lang="ru-RU" sz="1400" b="1" u="none" strike="noStrike" dirty="0" err="1" smtClean="0">
                          <a:solidFill>
                            <a:srgbClr val="CC9900"/>
                          </a:solidFill>
                          <a:effectLst/>
                          <a:latin typeface="Times New Roman" panose="02020603050405020304" pitchFamily="18" charset="0"/>
                          <a:cs typeface="Times New Roman" panose="02020603050405020304" pitchFamily="18" charset="0"/>
                        </a:rPr>
                        <a:t>Кинель</a:t>
                      </a: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-Черкасский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anose="02020603050405020304" pitchFamily="18" charset="0"/>
                          <a:cs typeface="Times New Roman" panose="02020603050405020304" pitchFamily="18" charset="0"/>
                        </a:rPr>
                        <a:t>м.р. </a:t>
                      </a:r>
                      <a:r>
                        <a:rPr lang="ru-RU" sz="1400" b="1" u="none" strike="noStrike" dirty="0" err="1" smtClean="0">
                          <a:solidFill>
                            <a:srgbClr val="CC9900"/>
                          </a:solidFill>
                          <a:effectLst/>
                          <a:latin typeface="Times New Roman" panose="02020603050405020304" pitchFamily="18" charset="0"/>
                          <a:cs typeface="Times New Roman" panose="02020603050405020304" pitchFamily="18" charset="0"/>
                        </a:rPr>
                        <a:t>Хворостянский</a:t>
                      </a:r>
                      <a:endParaRPr lang="ru-RU" sz="1400" b="1" i="0" u="none" strike="noStrike" dirty="0" smtClean="0">
                        <a:solidFill>
                          <a:srgbClr val="CC990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Кошкинский</a:t>
                      </a: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м.р. Красноармейский</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м.р. </a:t>
                      </a:r>
                      <a:r>
                        <a:rPr lang="ru-RU" sz="1400" b="1" u="none" strike="noStrike" dirty="0" err="1" smtClean="0">
                          <a:solidFill>
                            <a:srgbClr val="00B050"/>
                          </a:solidFill>
                          <a:effectLst/>
                          <a:latin typeface="Times New Roman" panose="02020603050405020304" pitchFamily="18" charset="0"/>
                          <a:cs typeface="Times New Roman" panose="02020603050405020304" pitchFamily="18" charset="0"/>
                        </a:rPr>
                        <a:t>Нефтегорский</a:t>
                      </a: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Сергиевский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00B050"/>
                          </a:solidFill>
                          <a:effectLst/>
                          <a:latin typeface="Times New Roman" panose="02020603050405020304" pitchFamily="18" charset="0"/>
                          <a:ea typeface="+mn-ea"/>
                          <a:cs typeface="Times New Roman" panose="02020603050405020304" pitchFamily="18" charset="0"/>
                        </a:rPr>
                        <a:t>Челно-Вершинский</a:t>
                      </a:r>
                      <a:endParaRPr lang="ru-RU" sz="1400" b="1" u="none" strike="noStrike" kern="1200" dirty="0" smtClean="0">
                        <a:solidFill>
                          <a:srgbClr val="00B05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anose="02020603050405020304" pitchFamily="18" charset="0"/>
                          <a:cs typeface="Times New Roman" panose="02020603050405020304" pitchFamily="18" charset="0"/>
                        </a:rPr>
                        <a:t>м.р. м.р. </a:t>
                      </a:r>
                      <a:r>
                        <a:rPr lang="ru-RU" sz="1400" b="1" u="none" strike="noStrike" dirty="0" err="1" smtClean="0">
                          <a:solidFill>
                            <a:srgbClr val="00B050"/>
                          </a:solidFill>
                          <a:effectLst/>
                          <a:latin typeface="Times New Roman" panose="02020603050405020304" pitchFamily="18" charset="0"/>
                          <a:cs typeface="Times New Roman" panose="02020603050405020304" pitchFamily="18" charset="0"/>
                        </a:rPr>
                        <a:t>Шигонский</a:t>
                      </a:r>
                      <a:endParaRPr lang="ru-RU" sz="1400" b="1" i="0"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err="1" smtClean="0">
                          <a:solidFill>
                            <a:srgbClr val="00B050"/>
                          </a:solidFill>
                          <a:effectLst/>
                          <a:latin typeface="Times New Roman" panose="02020603050405020304" pitchFamily="18" charset="0"/>
                          <a:cs typeface="Times New Roman" panose="02020603050405020304" pitchFamily="18" charset="0"/>
                        </a:rPr>
                        <a:t>Шенталинский</a:t>
                      </a:r>
                      <a:endParaRPr lang="ru-RU" sz="1400" b="1" u="none" strike="noStrike" dirty="0" smtClean="0">
                        <a:solidFill>
                          <a:srgbClr val="00B050"/>
                        </a:solidFill>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м.р. </a:t>
                      </a:r>
                      <a:r>
                        <a:rPr lang="ru-RU" sz="1400" b="1" u="none" strike="noStrike" kern="1200" dirty="0" err="1" smtClean="0">
                          <a:solidFill>
                            <a:srgbClr val="FF0000"/>
                          </a:solidFill>
                          <a:effectLst/>
                          <a:latin typeface="Times New Roman" panose="02020603050405020304" pitchFamily="18" charset="0"/>
                          <a:ea typeface="+mn-ea"/>
                          <a:cs typeface="Times New Roman" panose="02020603050405020304" pitchFamily="18" charset="0"/>
                        </a:rPr>
                        <a:t>Клявлинский</a:t>
                      </a: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277" marR="6277" marT="6277" marB="0">
                    <a:solidFill>
                      <a:schemeClr val="bg1">
                        <a:alpha val="75000"/>
                      </a:schemeClr>
                    </a:solidFill>
                  </a:tcPr>
                </a:tc>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г.о. Тольятти (ОДБ)</a:t>
                      </a:r>
                    </a:p>
                    <a:p>
                      <a:pPr marL="342900" marR="0" lvl="0" indent="-342900" algn="l" defTabSz="914400" rtl="0" eaLnBrk="1" fontAlgn="t" latinLnBrk="0" hangingPunct="1">
                        <a:lnSpc>
                          <a:spcPct val="100000"/>
                        </a:lnSpc>
                        <a:spcBef>
                          <a:spcPts val="0"/>
                        </a:spcBef>
                        <a:spcAft>
                          <a:spcPts val="0"/>
                        </a:spcAft>
                        <a:buClrTx/>
                        <a:buSzTx/>
                        <a:buFont typeface="+mj-lt"/>
                        <a:buNone/>
                        <a:tabLst/>
                        <a:defRPr/>
                      </a:pP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anose="02020603050405020304" pitchFamily="18" charset="0"/>
                          <a:cs typeface="Times New Roman" panose="02020603050405020304" pitchFamily="18" charset="0"/>
                        </a:rPr>
                        <a:t>м.р. Алексеевский </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t" latinLnBrk="0" hangingPunct="1">
                        <a:lnSpc>
                          <a:spcPct val="100000"/>
                        </a:lnSpc>
                        <a:spcBef>
                          <a:spcPts val="0"/>
                        </a:spcBef>
                        <a:spcAft>
                          <a:spcPts val="0"/>
                        </a:spcAft>
                        <a:buClrTx/>
                        <a:buSzTx/>
                        <a:buFont typeface="+mj-lt"/>
                        <a:buNone/>
                        <a:tabLst/>
                        <a:defRPr/>
                      </a:pP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u="none" strike="noStrike" kern="1200" dirty="0" smtClean="0">
                        <a:solidFill>
                          <a:srgbClr val="FF0000"/>
                        </a:solidFill>
                        <a:effectLst/>
                        <a:latin typeface="Times New Roman" panose="02020603050405020304" pitchFamily="18" charset="0"/>
                        <a:ea typeface="+mn-ea"/>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u="none" strike="noStrike" dirty="0" smtClean="0">
                        <a:effectLst/>
                        <a:latin typeface="Times New Roman" panose="02020603050405020304" pitchFamily="18" charset="0"/>
                        <a:cs typeface="Times New Roman" panose="02020603050405020304"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u="none" strike="noStrike" dirty="0" smtClean="0">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400" u="none" strike="noStrike" dirty="0" smtClean="0">
                        <a:effectLst/>
                        <a:latin typeface="Times New Roman" panose="02020603050405020304" pitchFamily="18" charset="0"/>
                        <a:cs typeface="Times New Roman" panose="02020603050405020304" pitchFamily="18" charset="0"/>
                      </a:endParaRPr>
                    </a:p>
                    <a:p>
                      <a:pPr marL="342900" indent="-342900" algn="l" fontAlgn="t">
                        <a:buFont typeface="+mj-lt"/>
                        <a:buAutoNum type="arabicPeriod"/>
                      </a:pPr>
                      <a:endParaRPr lang="ru-RU" sz="1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b"/>
                      <a:r>
                        <a:rPr lang="ru-RU" sz="1400" u="none" strike="noStrike" dirty="0">
                          <a:effectLst/>
                          <a:latin typeface="Times New Roman" panose="02020603050405020304" pitchFamily="18" charset="0"/>
                          <a:cs typeface="Times New Roman" panose="02020603050405020304" pitchFamily="18" charset="0"/>
                        </a:rPr>
                        <a:t> </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u="none" strike="noStrike" dirty="0">
                          <a:effectLst/>
                          <a:latin typeface="Times New Roman" panose="02020603050405020304" pitchFamily="18" charset="0"/>
                          <a:cs typeface="Times New Roman" panose="02020603050405020304" pitchFamily="18" charset="0"/>
                        </a:rPr>
                        <a:t> </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u="none" strike="noStrike" dirty="0">
                          <a:effectLst/>
                          <a:latin typeface="Times New Roman" panose="02020603050405020304" pitchFamily="18" charset="0"/>
                          <a:cs typeface="Times New Roman" panose="02020603050405020304" pitchFamily="18" charset="0"/>
                        </a:rPr>
                        <a:t> </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u="none" strike="noStrike" dirty="0">
                          <a:effectLst/>
                          <a:latin typeface="Times New Roman" panose="02020603050405020304" pitchFamily="18" charset="0"/>
                          <a:cs typeface="Times New Roman" panose="02020603050405020304" pitchFamily="18" charset="0"/>
                        </a:rPr>
                        <a:t> </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400" u="none" strike="noStrike" dirty="0">
                          <a:effectLst/>
                          <a:latin typeface="Times New Roman" panose="02020603050405020304" pitchFamily="18" charset="0"/>
                          <a:cs typeface="Times New Roman" panose="02020603050405020304" pitchFamily="18" charset="0"/>
                        </a:rPr>
                        <a:t> </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extLst>
              <p:ext uri="{D42A27DB-BD31-4B8C-83A1-F6EECF244321}">
                <p14:modId xmlns="" xmlns:p14="http://schemas.microsoft.com/office/powerpoint/2010/main" val="3870200105"/>
              </p:ext>
            </p:extLst>
          </p:nvPr>
        </p:nvGraphicFramePr>
        <p:xfrm>
          <a:off x="500034" y="1142984"/>
          <a:ext cx="8225715" cy="5181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945432">
                  <a:extLst>
                    <a:ext uri="{9D8B030D-6E8A-4147-A177-3AD203B41FA5}">
                      <a16:colId xmlns="" xmlns:a16="http://schemas.microsoft.com/office/drawing/2014/main" val="4162094061"/>
                    </a:ext>
                  </a:extLst>
                </a:gridCol>
                <a:gridCol w="2808312">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Увеличение показателей</a:t>
                      </a:r>
                    </a:p>
                    <a:p>
                      <a:pPr algn="ctr"/>
                      <a:r>
                        <a:rPr lang="ru-RU" sz="1400" b="1" kern="1200" dirty="0" smtClean="0">
                          <a:solidFill>
                            <a:schemeClr val="tx1"/>
                          </a:solidFill>
                          <a:effectLst/>
                          <a:latin typeface="Times New Roman" pitchFamily="18" charset="0"/>
                          <a:ea typeface="Calibri"/>
                          <a:cs typeface="Times New Roman" pitchFamily="18" charset="0"/>
                        </a:rPr>
                        <a:t>более 100%</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Стабильность  100%</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Снижение показателей </a:t>
                      </a:r>
                    </a:p>
                    <a:p>
                      <a:pPr algn="ctr"/>
                      <a:r>
                        <a:rPr lang="ru-RU" sz="1400" b="1" kern="1200" dirty="0" smtClean="0">
                          <a:solidFill>
                            <a:schemeClr val="tx1"/>
                          </a:solidFill>
                          <a:effectLst/>
                          <a:latin typeface="Times New Roman" pitchFamily="18" charset="0"/>
                          <a:ea typeface="Calibri"/>
                          <a:cs typeface="Times New Roman" pitchFamily="18" charset="0"/>
                        </a:rPr>
                        <a:t>менее 100%</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3735233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89"/>
            <a:ext cx="8229600" cy="1143000"/>
          </a:xfrm>
        </p:spPr>
        <p:txBody>
          <a:bodyPr>
            <a:normAutofit/>
          </a:bodyPr>
          <a:lstStyle/>
          <a:p>
            <a:r>
              <a:rPr lang="ru-RU" sz="32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Основные показатели </a:t>
            </a:r>
            <a:r>
              <a:rPr lang="ru-RU" sz="32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деятельности</a:t>
            </a:r>
            <a:br>
              <a:rPr lang="ru-RU" sz="32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br>
            <a:r>
              <a:rPr lang="ru-RU" sz="3200" b="1" dirty="0" smtClean="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a:t>
            </a:r>
            <a:r>
              <a:rPr lang="ru-RU" sz="3200" b="1" dirty="0">
                <a:ln w="1905"/>
                <a:solidFill>
                  <a:srgbClr val="008000"/>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Книговыдача </a:t>
            </a:r>
          </a:p>
        </p:txBody>
      </p:sp>
      <p:graphicFrame>
        <p:nvGraphicFramePr>
          <p:cNvPr id="5" name="Объект 4"/>
          <p:cNvGraphicFramePr>
            <a:graphicFrameLocks noGrp="1"/>
          </p:cNvGraphicFramePr>
          <p:nvPr>
            <p:ph idx="1"/>
            <p:extLst>
              <p:ext uri="{D42A27DB-BD31-4B8C-83A1-F6EECF244321}">
                <p14:modId xmlns="" xmlns:p14="http://schemas.microsoft.com/office/powerpoint/2010/main" val="557125541"/>
              </p:ext>
            </p:extLst>
          </p:nvPr>
        </p:nvGraphicFramePr>
        <p:xfrm>
          <a:off x="428596" y="1428737"/>
          <a:ext cx="8199784" cy="5340277"/>
        </p:xfrm>
        <a:graphic>
          <a:graphicData uri="http://schemas.openxmlformats.org/drawingml/2006/table">
            <a:tbl>
              <a:tblPr>
                <a:tableStyleId>{5C22544A-7EE6-4342-B048-85BDC9FD1C3A}</a:tableStyleId>
              </a:tblPr>
              <a:tblGrid>
                <a:gridCol w="2925200">
                  <a:extLst>
                    <a:ext uri="{9D8B030D-6E8A-4147-A177-3AD203B41FA5}">
                      <a16:colId xmlns="" xmlns:a16="http://schemas.microsoft.com/office/drawing/2014/main" val="23534612"/>
                    </a:ext>
                  </a:extLst>
                </a:gridCol>
                <a:gridCol w="2857520">
                  <a:extLst>
                    <a:ext uri="{9D8B030D-6E8A-4147-A177-3AD203B41FA5}">
                      <a16:colId xmlns="" xmlns:a16="http://schemas.microsoft.com/office/drawing/2014/main" val="1948154112"/>
                    </a:ext>
                  </a:extLst>
                </a:gridCol>
                <a:gridCol w="2417064">
                  <a:extLst>
                    <a:ext uri="{9D8B030D-6E8A-4147-A177-3AD203B41FA5}">
                      <a16:colId xmlns="" xmlns:a16="http://schemas.microsoft.com/office/drawing/2014/main" val="3063996962"/>
                    </a:ext>
                  </a:extLst>
                </a:gridCol>
              </a:tblGrid>
              <a:tr h="5286411">
                <a:tc>
                  <a:txBody>
                    <a:bodyPr/>
                    <a:lstStyle/>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г.о. Чапаевск</a:t>
                      </a:r>
                    </a:p>
                    <a:p>
                      <a:pPr marL="108000" marR="0" lvl="0" indent="0" algn="l" defTabSz="914400" rtl="0" eaLnBrk="1" fontAlgn="t" latinLnBrk="0" hangingPunct="1">
                        <a:lnSpc>
                          <a:spcPct val="100000"/>
                        </a:lnSpc>
                        <a:spcBef>
                          <a:spcPts val="0"/>
                        </a:spcBef>
                        <a:spcAft>
                          <a:spcPts val="0"/>
                        </a:spcAft>
                        <a:buClrTx/>
                        <a:buSzTx/>
                        <a:buFont typeface="+mj-lt"/>
                        <a:buNone/>
                        <a:tabLst/>
                        <a:defRPr/>
                      </a:pPr>
                      <a:endParaRPr lang="ru-RU" sz="1400" b="1" i="0" u="none" strike="noStrike" dirty="0" smtClean="0">
                        <a:solidFill>
                          <a:schemeClr val="tx1"/>
                        </a:solidFill>
                        <a:effectLst/>
                        <a:latin typeface="Times New Roman" pitchFamily="18" charset="0"/>
                        <a:cs typeface="Times New Roman" pitchFamily="18" charset="0"/>
                      </a:endParaRPr>
                    </a:p>
                    <a:p>
                      <a:pPr marL="108000" indent="0" algn="l" fontAlgn="t">
                        <a:buFont typeface="+mj-lt"/>
                        <a:buAutoNum type="arabicPeriod"/>
                      </a:pPr>
                      <a:r>
                        <a:rPr lang="ru-RU" sz="1400" b="1" u="none" strike="noStrike" dirty="0" smtClean="0">
                          <a:solidFill>
                            <a:srgbClr val="00B050"/>
                          </a:solidFill>
                          <a:effectLst/>
                          <a:latin typeface="Times New Roman" pitchFamily="18" charset="0"/>
                          <a:cs typeface="Times New Roman" pitchFamily="18" charset="0"/>
                        </a:rPr>
                        <a:t>м.р. Волжский</a:t>
                      </a:r>
                    </a:p>
                    <a:p>
                      <a:pPr marL="108000" indent="0" algn="l" fontAlgn="t">
                        <a:buFont typeface="+mj-lt"/>
                        <a:buAutoNum type="arabicPeriod"/>
                      </a:pPr>
                      <a:r>
                        <a:rPr lang="ru-RU" sz="1400" b="1" u="none" strike="noStrike" dirty="0" smtClean="0">
                          <a:solidFill>
                            <a:srgbClr val="00B050"/>
                          </a:solidFill>
                          <a:effectLst/>
                          <a:latin typeface="Times New Roman" pitchFamily="18" charset="0"/>
                          <a:cs typeface="Times New Roman" pitchFamily="18" charset="0"/>
                        </a:rPr>
                        <a:t>м.р. </a:t>
                      </a:r>
                      <a:r>
                        <a:rPr lang="ru-RU" sz="1400" b="1" u="none" strike="noStrike" dirty="0" err="1" smtClean="0">
                          <a:solidFill>
                            <a:srgbClr val="00B050"/>
                          </a:solidFill>
                          <a:effectLst/>
                          <a:latin typeface="Times New Roman" pitchFamily="18" charset="0"/>
                          <a:cs typeface="Times New Roman" pitchFamily="18" charset="0"/>
                        </a:rPr>
                        <a:t>Исаклинский</a:t>
                      </a:r>
                      <a:endParaRPr lang="ru-RU" sz="1400" b="1" u="none" strike="noStrike" dirty="0" smtClean="0">
                        <a:solidFill>
                          <a:srgbClr val="00B050"/>
                        </a:solidFill>
                        <a:effectLst/>
                        <a:latin typeface="Times New Roman" pitchFamily="18" charset="0"/>
                        <a:cs typeface="Times New Roman"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м.р. </a:t>
                      </a:r>
                      <a:r>
                        <a:rPr lang="ru-RU" sz="1400" b="1" u="none" strike="noStrike" dirty="0" err="1" smtClean="0">
                          <a:solidFill>
                            <a:srgbClr val="00B050"/>
                          </a:solidFill>
                          <a:effectLst/>
                          <a:latin typeface="Times New Roman" pitchFamily="18" charset="0"/>
                          <a:cs typeface="Times New Roman" pitchFamily="18" charset="0"/>
                        </a:rPr>
                        <a:t>Кошкинский</a:t>
                      </a:r>
                      <a:endParaRPr lang="ru-RU" sz="1400" b="1" i="0" u="none" strike="noStrike" dirty="0" smtClean="0">
                        <a:solidFill>
                          <a:srgbClr val="00B050"/>
                        </a:solidFill>
                        <a:effectLst/>
                        <a:latin typeface="Times New Roman" pitchFamily="18" charset="0"/>
                        <a:cs typeface="Times New Roman"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err="1" smtClean="0">
                          <a:solidFill>
                            <a:srgbClr val="00B050"/>
                          </a:solidFill>
                          <a:effectLst/>
                          <a:latin typeface="Times New Roman" pitchFamily="18" charset="0"/>
                          <a:cs typeface="Times New Roman" pitchFamily="18" charset="0"/>
                        </a:rPr>
                        <a:t>м.р</a:t>
                      </a:r>
                      <a:r>
                        <a:rPr lang="ru-RU" sz="1400" b="1" u="none" strike="noStrike" dirty="0" smtClean="0">
                          <a:solidFill>
                            <a:srgbClr val="00B050"/>
                          </a:solidFill>
                          <a:effectLst/>
                          <a:latin typeface="Times New Roman" pitchFamily="18" charset="0"/>
                          <a:cs typeface="Times New Roman" pitchFamily="18" charset="0"/>
                        </a:rPr>
                        <a:t>. Красноярский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err="1" smtClean="0">
                          <a:solidFill>
                            <a:srgbClr val="00B050"/>
                          </a:solidFill>
                          <a:effectLst/>
                          <a:latin typeface="Times New Roman" pitchFamily="18" charset="0"/>
                          <a:cs typeface="Times New Roman" pitchFamily="18" charset="0"/>
                        </a:rPr>
                        <a:t>м.р</a:t>
                      </a:r>
                      <a:r>
                        <a:rPr lang="ru-RU" sz="1400" b="1" u="none" strike="noStrike" dirty="0" smtClean="0">
                          <a:solidFill>
                            <a:srgbClr val="00B050"/>
                          </a:solidFill>
                          <a:effectLst/>
                          <a:latin typeface="Times New Roman" pitchFamily="18" charset="0"/>
                          <a:cs typeface="Times New Roman" pitchFamily="18" charset="0"/>
                        </a:rPr>
                        <a:t>. Приволжский</a:t>
                      </a: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м.р. </a:t>
                      </a:r>
                      <a:r>
                        <a:rPr lang="ru-RU" sz="1400" b="1" u="none" strike="noStrike" dirty="0" err="1" smtClean="0">
                          <a:solidFill>
                            <a:srgbClr val="00B050"/>
                          </a:solidFill>
                          <a:effectLst/>
                          <a:latin typeface="Times New Roman" pitchFamily="18" charset="0"/>
                          <a:cs typeface="Times New Roman" pitchFamily="18" charset="0"/>
                        </a:rPr>
                        <a:t>Шенталинский</a:t>
                      </a:r>
                      <a:endParaRPr lang="ru-RU" sz="1400" b="1" u="none" strike="noStrike" dirty="0" smtClean="0">
                        <a:solidFill>
                          <a:srgbClr val="00B050"/>
                        </a:solidFill>
                        <a:effectLst/>
                        <a:latin typeface="Times New Roman" pitchFamily="18" charset="0"/>
                        <a:cs typeface="Times New Roman"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м.р. Кинельский</a:t>
                      </a:r>
                      <a:endParaRPr lang="ru-RU" sz="1400" b="1" kern="1200" dirty="0" smtClean="0">
                        <a:solidFill>
                          <a:schemeClr val="tx1"/>
                        </a:solidFill>
                        <a:latin typeface="Times New Roman" pitchFamily="18" charset="0"/>
                        <a:ea typeface="+mn-ea"/>
                        <a:cs typeface="Times New Roman" pitchFamily="18" charset="0"/>
                      </a:endParaRPr>
                    </a:p>
                    <a:p>
                      <a:pPr marL="108000" marR="0" lvl="0" indent="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м.р. </a:t>
                      </a:r>
                      <a:r>
                        <a:rPr lang="ru-RU" sz="1400" b="1" u="none" strike="noStrike" dirty="0" err="1" smtClean="0">
                          <a:solidFill>
                            <a:srgbClr val="FF0000"/>
                          </a:solidFill>
                          <a:effectLst/>
                          <a:latin typeface="Times New Roman" pitchFamily="18" charset="0"/>
                          <a:cs typeface="Times New Roman" pitchFamily="18" charset="0"/>
                        </a:rPr>
                        <a:t>Шигонский</a:t>
                      </a:r>
                      <a:endParaRPr lang="ru-RU" sz="1400" b="1" kern="1200" dirty="0" smtClean="0">
                        <a:solidFill>
                          <a:schemeClr val="tx1"/>
                        </a:solidFill>
                        <a:latin typeface="Times New Roman" pitchFamily="18" charset="0"/>
                        <a:ea typeface="+mn-ea"/>
                        <a:cs typeface="Times New Roman" pitchFamily="18" charset="0"/>
                      </a:endParaRPr>
                    </a:p>
                    <a:p>
                      <a:endParaRPr lang="ru-RU" sz="1400" b="1" kern="1200" dirty="0" smtClean="0">
                        <a:solidFill>
                          <a:schemeClr val="tx1"/>
                        </a:solidFill>
                        <a:latin typeface="Times New Roman" pitchFamily="18" charset="0"/>
                        <a:ea typeface="+mn-ea"/>
                        <a:cs typeface="Times New Roman"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endParaRPr lang="ru-RU" sz="1400" b="1" i="0" u="none" strike="noStrike" dirty="0">
                        <a:solidFill>
                          <a:schemeClr val="tx1"/>
                        </a:solidFill>
                        <a:effectLst/>
                        <a:latin typeface="Times New Roman" pitchFamily="18" charset="0"/>
                        <a:cs typeface="Times New Roman" pitchFamily="18" charset="0"/>
                      </a:endParaRPr>
                    </a:p>
                  </a:txBody>
                  <a:tcPr marL="6277" marR="6277" marT="6277" marB="0">
                    <a:solidFill>
                      <a:schemeClr val="bg1">
                        <a:alpha val="75000"/>
                      </a:schemeClr>
                    </a:solidFill>
                  </a:tcPr>
                </a:tc>
                <a:tc>
                  <a:txBody>
                    <a:bodyPr/>
                    <a:lstStyle/>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CC9900"/>
                          </a:solidFill>
                          <a:effectLst/>
                          <a:latin typeface="Times New Roman" pitchFamily="18" charset="0"/>
                          <a:cs typeface="Times New Roman" pitchFamily="18" charset="0"/>
                        </a:rPr>
                        <a:t>г.о. Самара (СПБ)</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г.о. Отрадный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г.о. Самара (ЦСДБ)</a:t>
                      </a:r>
                      <a:endParaRPr lang="ru-RU" sz="1400" b="1" i="0" u="none" strike="noStrike" dirty="0" smtClean="0">
                        <a:solidFill>
                          <a:srgbClr val="00B050"/>
                        </a:solidFill>
                        <a:effectLst/>
                        <a:latin typeface="Times New Roman" pitchFamily="18" charset="0"/>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г.о. Тольятти (ТБК)</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г.о.Жигулевск</a:t>
                      </a:r>
                      <a:endParaRPr lang="ru-RU" sz="1400" b="1" u="none" strike="noStrike" dirty="0" smtClean="0">
                        <a:solidFill>
                          <a:srgbClr val="00B050"/>
                        </a:solidFill>
                        <a:effectLst/>
                        <a:latin typeface="Times New Roman" pitchFamily="18" charset="0"/>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г.о. Похвистнево</a:t>
                      </a:r>
                      <a:endParaRPr lang="ru-RU" sz="1400" b="1" u="none" strike="noStrike" dirty="0" smtClean="0">
                        <a:solidFill>
                          <a:srgbClr val="CC9900"/>
                        </a:solidFill>
                        <a:effectLst/>
                        <a:latin typeface="Times New Roman" pitchFamily="18" charset="0"/>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г.о. Сызрань</a:t>
                      </a:r>
                    </a:p>
                    <a:p>
                      <a:pPr marL="342900" marR="0" indent="-342900" algn="l" defTabSz="914400" rtl="0" eaLnBrk="1" fontAlgn="t" latinLnBrk="0" hangingPunct="1">
                        <a:lnSpc>
                          <a:spcPct val="100000"/>
                        </a:lnSpc>
                        <a:spcBef>
                          <a:spcPts val="0"/>
                        </a:spcBef>
                        <a:spcAft>
                          <a:spcPts val="0"/>
                        </a:spcAft>
                        <a:buClrTx/>
                        <a:buSzTx/>
                        <a:buFont typeface="+mj-lt"/>
                        <a:buNone/>
                        <a:tabLst/>
                        <a:defRPr/>
                      </a:pPr>
                      <a:endParaRPr lang="ru-RU" sz="1400" b="1" u="none" strike="noStrike" dirty="0" smtClean="0">
                        <a:solidFill>
                          <a:srgbClr val="FF0000"/>
                        </a:solidFill>
                        <a:effectLst/>
                        <a:latin typeface="Times New Roman" pitchFamily="18" charset="0"/>
                        <a:cs typeface="Times New Roman" pitchFamily="18" charset="0"/>
                      </a:endParaRPr>
                    </a:p>
                    <a:p>
                      <a:pPr marL="342900" indent="-342900" algn="l" fontAlgn="t">
                        <a:buFont typeface="+mj-lt"/>
                        <a:buAutoNum type="arabicPeriod"/>
                      </a:pPr>
                      <a:r>
                        <a:rPr lang="ru-RU" sz="1400" b="1" u="none" strike="noStrike" dirty="0" smtClean="0">
                          <a:solidFill>
                            <a:srgbClr val="CC9900"/>
                          </a:solidFill>
                          <a:effectLst/>
                          <a:latin typeface="Times New Roman" pitchFamily="18" charset="0"/>
                          <a:cs typeface="Times New Roman" pitchFamily="18" charset="0"/>
                        </a:rPr>
                        <a:t>м.р. </a:t>
                      </a:r>
                      <a:r>
                        <a:rPr lang="ru-RU" sz="1400" b="1" u="none" strike="noStrike" dirty="0" err="1" smtClean="0">
                          <a:solidFill>
                            <a:srgbClr val="CC9900"/>
                          </a:solidFill>
                          <a:effectLst/>
                          <a:latin typeface="Times New Roman" pitchFamily="18" charset="0"/>
                          <a:cs typeface="Times New Roman" pitchFamily="18" charset="0"/>
                        </a:rPr>
                        <a:t>Безенчукский</a:t>
                      </a:r>
                      <a:endParaRPr lang="ru-RU" sz="1400" b="1" i="0" u="none" strike="noStrike" dirty="0">
                        <a:solidFill>
                          <a:srgbClr val="CC9900"/>
                        </a:solidFill>
                        <a:effectLst/>
                        <a:latin typeface="Times New Roman" pitchFamily="18" charset="0"/>
                        <a:cs typeface="Times New Roman" pitchFamily="18" charset="0"/>
                      </a:endParaRPr>
                    </a:p>
                    <a:p>
                      <a:pPr marL="342900" indent="-342900" algn="l" fontAlgn="t">
                        <a:buFont typeface="+mj-lt"/>
                        <a:buAutoNum type="arabicPeriod"/>
                      </a:pPr>
                      <a:r>
                        <a:rPr lang="ru-RU" sz="1400" b="1" u="none" strike="noStrike" dirty="0" err="1" smtClean="0">
                          <a:solidFill>
                            <a:srgbClr val="CC9900"/>
                          </a:solidFill>
                          <a:effectLst/>
                          <a:latin typeface="Times New Roman" pitchFamily="18" charset="0"/>
                          <a:cs typeface="Times New Roman" pitchFamily="18" charset="0"/>
                        </a:rPr>
                        <a:t>м.р</a:t>
                      </a:r>
                      <a:r>
                        <a:rPr lang="ru-RU" sz="1400" b="1" u="none" strike="noStrike" dirty="0" smtClean="0">
                          <a:solidFill>
                            <a:srgbClr val="CC9900"/>
                          </a:solidFill>
                          <a:effectLst/>
                          <a:latin typeface="Times New Roman" pitchFamily="18" charset="0"/>
                          <a:cs typeface="Times New Roman" pitchFamily="18" charset="0"/>
                        </a:rPr>
                        <a:t>. </a:t>
                      </a:r>
                      <a:r>
                        <a:rPr lang="ru-RU" sz="1400" b="1" u="none" strike="noStrike" dirty="0" err="1" smtClean="0">
                          <a:solidFill>
                            <a:srgbClr val="CC9900"/>
                          </a:solidFill>
                          <a:effectLst/>
                          <a:latin typeface="Times New Roman" pitchFamily="18" charset="0"/>
                          <a:cs typeface="Times New Roman" pitchFamily="18" charset="0"/>
                        </a:rPr>
                        <a:t>Богатовский</a:t>
                      </a:r>
                      <a:r>
                        <a:rPr lang="ru-RU" sz="1400" b="1" u="none" strike="noStrike" dirty="0">
                          <a:solidFill>
                            <a:schemeClr val="tx1"/>
                          </a:solidFill>
                          <a:effectLst/>
                          <a:latin typeface="Times New Roman" pitchFamily="18" charset="0"/>
                          <a:cs typeface="Times New Roman" pitchFamily="18" charset="0"/>
                        </a:rPr>
                        <a:t> </a:t>
                      </a:r>
                      <a:endParaRPr lang="ru-RU" sz="1400" b="1" u="none" strike="noStrike" dirty="0" smtClean="0">
                        <a:solidFill>
                          <a:schemeClr val="tx1"/>
                        </a:solidFill>
                        <a:effectLst/>
                        <a:latin typeface="Times New Roman" pitchFamily="18" charset="0"/>
                        <a:cs typeface="Times New Roman"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м.р. Ставропольский</a:t>
                      </a: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м.р. </a:t>
                      </a:r>
                      <a:r>
                        <a:rPr lang="ru-RU" sz="1400" b="1" u="none" strike="noStrike" dirty="0" err="1" smtClean="0">
                          <a:solidFill>
                            <a:srgbClr val="00B050"/>
                          </a:solidFill>
                          <a:effectLst/>
                          <a:latin typeface="Times New Roman" pitchFamily="18" charset="0"/>
                          <a:cs typeface="Times New Roman" pitchFamily="18" charset="0"/>
                        </a:rPr>
                        <a:t>Челно-Вершинский</a:t>
                      </a:r>
                      <a:endParaRPr lang="ru-RU" sz="1400" b="1" i="0" u="none" strike="noStrike" dirty="0" smtClean="0">
                        <a:solidFill>
                          <a:srgbClr val="00B050"/>
                        </a:solidFill>
                        <a:effectLst/>
                        <a:latin typeface="Times New Roman" pitchFamily="18" charset="0"/>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itchFamily="18" charset="0"/>
                          <a:ea typeface="+mn-ea"/>
                          <a:cs typeface="Times New Roman" pitchFamily="18" charset="0"/>
                        </a:rPr>
                        <a:t>м.р. </a:t>
                      </a:r>
                      <a:r>
                        <a:rPr lang="ru-RU" sz="1400" b="1" u="none" strike="noStrike" kern="1200" dirty="0" err="1" smtClean="0">
                          <a:solidFill>
                            <a:srgbClr val="00B050"/>
                          </a:solidFill>
                          <a:effectLst/>
                          <a:latin typeface="Times New Roman" pitchFamily="18" charset="0"/>
                          <a:ea typeface="+mn-ea"/>
                          <a:cs typeface="Times New Roman" pitchFamily="18" charset="0"/>
                        </a:rPr>
                        <a:t>Большечерниговский</a:t>
                      </a:r>
                      <a:endParaRPr lang="ru-RU" sz="1400" b="1" u="none" strike="noStrike" kern="1200" dirty="0" smtClean="0">
                        <a:solidFill>
                          <a:srgbClr val="00B050"/>
                        </a:solidFill>
                        <a:effectLst/>
                        <a:latin typeface="Times New Roman" pitchFamily="18" charset="0"/>
                        <a:ea typeface="+mn-ea"/>
                        <a:cs typeface="Times New Roman"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м.р. </a:t>
                      </a:r>
                      <a:r>
                        <a:rPr lang="ru-RU" sz="1400" b="1" u="none" strike="noStrike" dirty="0" err="1" smtClean="0">
                          <a:solidFill>
                            <a:srgbClr val="00B050"/>
                          </a:solidFill>
                          <a:effectLst/>
                          <a:latin typeface="Times New Roman" pitchFamily="18" charset="0"/>
                          <a:cs typeface="Times New Roman" pitchFamily="18" charset="0"/>
                        </a:rPr>
                        <a:t>Камышлинский</a:t>
                      </a:r>
                      <a:endParaRPr lang="ru-RU" sz="1400" b="1" u="none" strike="noStrike" dirty="0" smtClean="0">
                        <a:solidFill>
                          <a:srgbClr val="00B050"/>
                        </a:solidFill>
                        <a:effectLst/>
                        <a:latin typeface="Times New Roman" pitchFamily="18" charset="0"/>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м.р. </a:t>
                      </a:r>
                      <a:r>
                        <a:rPr lang="ru-RU" sz="1400" b="1" u="none" strike="noStrike" dirty="0" err="1" smtClean="0">
                          <a:solidFill>
                            <a:srgbClr val="00B050"/>
                          </a:solidFill>
                          <a:effectLst/>
                          <a:latin typeface="Times New Roman" pitchFamily="18" charset="0"/>
                          <a:cs typeface="Times New Roman" pitchFamily="18" charset="0"/>
                        </a:rPr>
                        <a:t>Елховский</a:t>
                      </a:r>
                      <a:endParaRPr lang="ru-RU" sz="1400" b="1" u="none" strike="noStrike" dirty="0" smtClean="0">
                        <a:solidFill>
                          <a:srgbClr val="00B050"/>
                        </a:solidFill>
                        <a:effectLst/>
                        <a:latin typeface="Times New Roman" pitchFamily="18" charset="0"/>
                        <a:cs typeface="Times New Roman"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м.р. </a:t>
                      </a:r>
                      <a:r>
                        <a:rPr lang="ru-RU" sz="1400" b="1" u="none" strike="noStrike" dirty="0" err="1" smtClean="0">
                          <a:solidFill>
                            <a:srgbClr val="00B050"/>
                          </a:solidFill>
                          <a:effectLst/>
                          <a:latin typeface="Times New Roman" pitchFamily="18" charset="0"/>
                          <a:cs typeface="Times New Roman" pitchFamily="18" charset="0"/>
                        </a:rPr>
                        <a:t>Кинель-Черкасский</a:t>
                      </a:r>
                      <a:endParaRPr lang="ru-RU" sz="1400" b="1" u="none" strike="noStrike" dirty="0" smtClean="0">
                        <a:solidFill>
                          <a:srgbClr val="00B050"/>
                        </a:solidFill>
                        <a:effectLst/>
                        <a:latin typeface="Times New Roman" pitchFamily="18" charset="0"/>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г.о. Октябрьск</a:t>
                      </a:r>
                      <a:endParaRPr lang="ru-RU" sz="1400" b="1" i="0" u="none" strike="noStrike" dirty="0" smtClean="0">
                        <a:solidFill>
                          <a:srgbClr val="00B050"/>
                        </a:solidFill>
                        <a:effectLst/>
                        <a:latin typeface="Times New Roman" pitchFamily="18" charset="0"/>
                        <a:cs typeface="Times New Roman"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м.р. </a:t>
                      </a:r>
                      <a:r>
                        <a:rPr lang="ru-RU" sz="1400" b="1" u="none" strike="noStrike" dirty="0" err="1" smtClean="0">
                          <a:solidFill>
                            <a:srgbClr val="00B050"/>
                          </a:solidFill>
                          <a:effectLst/>
                          <a:latin typeface="Times New Roman" pitchFamily="18" charset="0"/>
                          <a:cs typeface="Times New Roman" pitchFamily="18" charset="0"/>
                        </a:rPr>
                        <a:t>Хворостянский</a:t>
                      </a:r>
                      <a:endParaRPr lang="ru-RU" sz="1400" b="1" i="0" u="none" strike="noStrike" dirty="0" smtClean="0">
                        <a:solidFill>
                          <a:srgbClr val="00B050"/>
                        </a:solidFill>
                        <a:effectLst/>
                        <a:latin typeface="Times New Roman" pitchFamily="18" charset="0"/>
                        <a:cs typeface="Times New Roman" pitchFamily="18" charset="0"/>
                      </a:endParaRPr>
                    </a:p>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м.р. Сергиевский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kern="1200" dirty="0" smtClean="0">
                          <a:solidFill>
                            <a:srgbClr val="00B050"/>
                          </a:solidFill>
                          <a:effectLst/>
                          <a:latin typeface="Times New Roman" pitchFamily="18" charset="0"/>
                          <a:ea typeface="+mn-ea"/>
                          <a:cs typeface="Times New Roman" pitchFamily="18" charset="0"/>
                        </a:rPr>
                        <a:t>м.р. </a:t>
                      </a:r>
                      <a:r>
                        <a:rPr lang="ru-RU" sz="1400" b="1" u="none" strike="noStrike" kern="1200" dirty="0" err="1" smtClean="0">
                          <a:solidFill>
                            <a:srgbClr val="00B050"/>
                          </a:solidFill>
                          <a:effectLst/>
                          <a:latin typeface="Times New Roman" pitchFamily="18" charset="0"/>
                          <a:ea typeface="+mn-ea"/>
                          <a:cs typeface="Times New Roman" pitchFamily="18" charset="0"/>
                        </a:rPr>
                        <a:t>Большеглушицкий</a:t>
                      </a:r>
                      <a:endParaRPr lang="ru-RU" sz="1400" b="1" i="0" u="none" strike="noStrike" kern="1200" dirty="0" smtClean="0">
                        <a:solidFill>
                          <a:srgbClr val="FF0000"/>
                        </a:solidFill>
                        <a:effectLst/>
                        <a:latin typeface="Times New Roman" pitchFamily="18" charset="0"/>
                        <a:ea typeface="+mn-ea"/>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м.р. Алексеевский</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м.р. Красноармейский</a:t>
                      </a:r>
                      <a:endParaRPr lang="ru-RU" sz="1400" b="1" i="0" u="none" strike="noStrike" dirty="0" smtClean="0">
                        <a:solidFill>
                          <a:srgbClr val="FF0000"/>
                        </a:solidFill>
                        <a:effectLst/>
                        <a:latin typeface="Times New Roman" pitchFamily="18" charset="0"/>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м.р. </a:t>
                      </a:r>
                      <a:r>
                        <a:rPr lang="ru-RU" sz="1400" b="1" u="none" strike="noStrike" dirty="0" err="1" smtClean="0">
                          <a:solidFill>
                            <a:srgbClr val="FF0000"/>
                          </a:solidFill>
                          <a:effectLst/>
                          <a:latin typeface="Times New Roman" pitchFamily="18" charset="0"/>
                          <a:cs typeface="Times New Roman" pitchFamily="18" charset="0"/>
                        </a:rPr>
                        <a:t>Пестравский</a:t>
                      </a:r>
                      <a:endParaRPr lang="ru-RU" sz="1400" b="1" i="0" u="none" strike="noStrike" dirty="0" smtClean="0">
                        <a:solidFill>
                          <a:srgbClr val="FF0000"/>
                        </a:solidFill>
                        <a:effectLst/>
                        <a:latin typeface="Times New Roman" pitchFamily="18" charset="0"/>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м.р. </a:t>
                      </a:r>
                      <a:r>
                        <a:rPr lang="ru-RU" sz="1400" b="1" u="none" strike="noStrike" dirty="0" err="1" smtClean="0">
                          <a:solidFill>
                            <a:srgbClr val="FF0000"/>
                          </a:solidFill>
                          <a:effectLst/>
                          <a:latin typeface="Times New Roman" pitchFamily="18" charset="0"/>
                          <a:cs typeface="Times New Roman" pitchFamily="18" charset="0"/>
                        </a:rPr>
                        <a:t>Похвистневский</a:t>
                      </a:r>
                      <a:endParaRPr lang="ru-RU" sz="1400" b="1" i="0" u="none" strike="noStrike" dirty="0" smtClean="0">
                        <a:solidFill>
                          <a:srgbClr val="FF0000"/>
                        </a:solidFill>
                        <a:effectLst/>
                        <a:latin typeface="Times New Roman" pitchFamily="18" charset="0"/>
                        <a:cs typeface="Times New Roman" pitchFamily="18" charset="0"/>
                      </a:endParaRP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FF0000"/>
                          </a:solidFill>
                          <a:effectLst/>
                          <a:latin typeface="Times New Roman" pitchFamily="18" charset="0"/>
                          <a:cs typeface="Times New Roman" pitchFamily="18" charset="0"/>
                        </a:rPr>
                        <a:t>м.р. Сызранский</a:t>
                      </a:r>
                      <a:endParaRPr lang="ru-RU" sz="1400" b="1" i="0" u="none" strike="noStrike" dirty="0" smtClean="0">
                        <a:solidFill>
                          <a:srgbClr val="FF0000"/>
                        </a:solidFill>
                        <a:effectLst/>
                        <a:latin typeface="Times New Roman" pitchFamily="18" charset="0"/>
                        <a:cs typeface="Times New Roman" pitchFamily="18" charset="0"/>
                      </a:endParaRPr>
                    </a:p>
                  </a:txBody>
                  <a:tcPr marL="6277" marR="6277" marT="6277" marB="0">
                    <a:solidFill>
                      <a:schemeClr val="bg1">
                        <a:alpha val="75000"/>
                      </a:schemeClr>
                    </a:solidFill>
                  </a:tcPr>
                </a:tc>
                <a:tc>
                  <a:txBody>
                    <a:bodyPr/>
                    <a:lstStyle/>
                    <a:p>
                      <a:pPr marL="342900" indent="-342900" algn="l" fontAlgn="t">
                        <a:buFont typeface="+mj-lt"/>
                        <a:buAutoNum type="arabicPeriod"/>
                      </a:pPr>
                      <a:r>
                        <a:rPr lang="ru-RU" sz="1400" b="1" u="none" strike="noStrike" dirty="0" smtClean="0">
                          <a:solidFill>
                            <a:srgbClr val="FF0000"/>
                          </a:solidFill>
                          <a:effectLst/>
                          <a:latin typeface="Times New Roman" pitchFamily="18" charset="0"/>
                          <a:cs typeface="Times New Roman" pitchFamily="18" charset="0"/>
                        </a:rPr>
                        <a:t>г.о. Тольятти, Библиотека Автограда</a:t>
                      </a:r>
                    </a:p>
                    <a:p>
                      <a:pPr marL="342900" indent="-342900" algn="l" fontAlgn="t">
                        <a:buFont typeface="+mj-lt"/>
                        <a:buAutoNum type="arabicPeriod"/>
                      </a:pPr>
                      <a:r>
                        <a:rPr lang="ru-RU" sz="1400" b="1" u="none" strike="noStrike" dirty="0" smtClean="0">
                          <a:solidFill>
                            <a:srgbClr val="00B050"/>
                          </a:solidFill>
                          <a:effectLst/>
                          <a:latin typeface="Times New Roman" pitchFamily="18" charset="0"/>
                          <a:cs typeface="Times New Roman" pitchFamily="18" charset="0"/>
                        </a:rPr>
                        <a:t>г.о. Кинель</a:t>
                      </a:r>
                    </a:p>
                    <a:p>
                      <a:pPr marL="342900" marR="0" indent="-342900" algn="l" defTabSz="914400" rtl="0" eaLnBrk="1" fontAlgn="t" latinLnBrk="0" hangingPunct="1">
                        <a:lnSpc>
                          <a:spcPct val="100000"/>
                        </a:lnSpc>
                        <a:spcBef>
                          <a:spcPts val="0"/>
                        </a:spcBef>
                        <a:spcAft>
                          <a:spcPts val="0"/>
                        </a:spcAft>
                        <a:buClrTx/>
                        <a:buSzTx/>
                        <a:buFont typeface="+mj-lt"/>
                        <a:buAutoNum type="arabicPeriod"/>
                        <a:tabLst/>
                        <a:defRPr/>
                      </a:pPr>
                      <a:r>
                        <a:rPr lang="ru-RU" sz="1400" b="1" u="none" strike="noStrike" dirty="0" smtClean="0">
                          <a:solidFill>
                            <a:srgbClr val="00B050"/>
                          </a:solidFill>
                          <a:effectLst/>
                          <a:latin typeface="Times New Roman" pitchFamily="18" charset="0"/>
                          <a:cs typeface="Times New Roman" pitchFamily="18" charset="0"/>
                        </a:rPr>
                        <a:t>г.о. Новокуйбышевск</a:t>
                      </a:r>
                      <a:endParaRPr lang="ru-RU" sz="1400" b="1" i="0" u="none" strike="noStrike" dirty="0" smtClean="0">
                        <a:solidFill>
                          <a:srgbClr val="00B050"/>
                        </a:solidFill>
                        <a:effectLst/>
                        <a:latin typeface="Times New Roman" pitchFamily="18" charset="0"/>
                        <a:cs typeface="Times New Roman" pitchFamily="18" charset="0"/>
                      </a:endParaRPr>
                    </a:p>
                    <a:p>
                      <a:pPr marL="342900" indent="-342900" algn="l" fontAlgn="t">
                        <a:buFont typeface="+mj-lt"/>
                        <a:buAutoNum type="arabicPeriod"/>
                      </a:pPr>
                      <a:r>
                        <a:rPr lang="ru-RU" sz="1400" b="1" u="none" strike="noStrike" dirty="0" smtClean="0">
                          <a:solidFill>
                            <a:srgbClr val="00B050"/>
                          </a:solidFill>
                          <a:effectLst/>
                          <a:latin typeface="Times New Roman" pitchFamily="18" charset="0"/>
                          <a:cs typeface="Times New Roman" pitchFamily="18" charset="0"/>
                        </a:rPr>
                        <a:t>г.о. Самара (СМИБС)</a:t>
                      </a:r>
                    </a:p>
                    <a:p>
                      <a:pPr marL="342900" indent="-342900" algn="l" fontAlgn="t">
                        <a:buFont typeface="+mj-lt"/>
                        <a:buAutoNum type="arabicPeriod"/>
                      </a:pPr>
                      <a:r>
                        <a:rPr lang="ru-RU" sz="1400" b="1" u="none" strike="noStrike" dirty="0" smtClean="0">
                          <a:solidFill>
                            <a:srgbClr val="00B050"/>
                          </a:solidFill>
                          <a:effectLst/>
                          <a:latin typeface="Times New Roman" pitchFamily="18" charset="0"/>
                          <a:cs typeface="Times New Roman" pitchFamily="18" charset="0"/>
                        </a:rPr>
                        <a:t>г.о.Тольятти (ОДБ)</a:t>
                      </a:r>
                      <a:endParaRPr lang="ru-RU" sz="1400" b="1" i="0" u="none" strike="noStrike" dirty="0" smtClean="0">
                        <a:solidFill>
                          <a:srgbClr val="FF0000"/>
                        </a:solidFill>
                        <a:effectLst/>
                        <a:latin typeface="Times New Roman" pitchFamily="18" charset="0"/>
                        <a:cs typeface="Times New Roman" pitchFamily="18" charset="0"/>
                      </a:endParaRPr>
                    </a:p>
                    <a:p>
                      <a:pPr marL="342900" indent="-342900" algn="l" fontAlgn="t">
                        <a:buFont typeface="+mj-lt"/>
                        <a:buNone/>
                      </a:pPr>
                      <a:endParaRPr lang="ru-RU" sz="1400" b="1" i="0" u="none" strike="noStrike" dirty="0">
                        <a:solidFill>
                          <a:srgbClr val="FF0000"/>
                        </a:solidFill>
                        <a:effectLst/>
                        <a:latin typeface="Times New Roman" pitchFamily="18" charset="0"/>
                        <a:cs typeface="Times New Roman" pitchFamily="18" charset="0"/>
                      </a:endParaRPr>
                    </a:p>
                    <a:p>
                      <a:pPr marL="342900" indent="-342900" algn="l" fontAlgn="t">
                        <a:buFont typeface="+mj-lt"/>
                        <a:buAutoNum type="arabicPeriod"/>
                      </a:pPr>
                      <a:r>
                        <a:rPr lang="ru-RU" sz="1400" b="1" u="none" strike="noStrike" dirty="0" smtClean="0">
                          <a:solidFill>
                            <a:srgbClr val="FF0000"/>
                          </a:solidFill>
                          <a:effectLst/>
                          <a:latin typeface="Times New Roman" pitchFamily="18" charset="0"/>
                          <a:cs typeface="Times New Roman" pitchFamily="18" charset="0"/>
                        </a:rPr>
                        <a:t>м.р. </a:t>
                      </a:r>
                      <a:r>
                        <a:rPr lang="ru-RU" sz="1400" b="1" u="none" strike="noStrike" dirty="0" err="1" smtClean="0">
                          <a:solidFill>
                            <a:srgbClr val="FF0000"/>
                          </a:solidFill>
                          <a:effectLst/>
                          <a:latin typeface="Times New Roman" pitchFamily="18" charset="0"/>
                          <a:cs typeface="Times New Roman" pitchFamily="18" charset="0"/>
                        </a:rPr>
                        <a:t>Клявлинский</a:t>
                      </a:r>
                      <a:endParaRPr lang="ru-RU" sz="1400" b="1" i="0" u="none" strike="noStrike" dirty="0">
                        <a:solidFill>
                          <a:srgbClr val="FF0000"/>
                        </a:solidFill>
                        <a:effectLst/>
                        <a:latin typeface="Times New Roman" pitchFamily="18" charset="0"/>
                        <a:cs typeface="Times New Roman" pitchFamily="18" charset="0"/>
                      </a:endParaRPr>
                    </a:p>
                    <a:p>
                      <a:pPr marL="342900" indent="-342900" algn="l" fontAlgn="t">
                        <a:buFont typeface="+mj-lt"/>
                        <a:buAutoNum type="arabicPeriod"/>
                      </a:pPr>
                      <a:r>
                        <a:rPr lang="ru-RU" sz="1400" b="1" u="none" strike="noStrike" dirty="0" smtClean="0">
                          <a:solidFill>
                            <a:srgbClr val="FF0000"/>
                          </a:solidFill>
                          <a:effectLst/>
                          <a:latin typeface="Times New Roman" pitchFamily="18" charset="0"/>
                          <a:cs typeface="Times New Roman" pitchFamily="18" charset="0"/>
                        </a:rPr>
                        <a:t>м.р. </a:t>
                      </a:r>
                      <a:r>
                        <a:rPr lang="ru-RU" sz="1400" b="1" u="none" strike="noStrike" dirty="0" err="1" smtClean="0">
                          <a:solidFill>
                            <a:srgbClr val="FF0000"/>
                          </a:solidFill>
                          <a:effectLst/>
                          <a:latin typeface="Times New Roman" pitchFamily="18" charset="0"/>
                          <a:cs typeface="Times New Roman" pitchFamily="18" charset="0"/>
                        </a:rPr>
                        <a:t>Нефтегорский</a:t>
                      </a:r>
                      <a:endParaRPr lang="ru-RU" sz="1400" b="1" i="0" u="none" strike="noStrike" dirty="0">
                        <a:solidFill>
                          <a:srgbClr val="FF0000"/>
                        </a:solidFill>
                        <a:effectLst/>
                        <a:latin typeface="Times New Roman" pitchFamily="18" charset="0"/>
                        <a:cs typeface="Times New Roman" pitchFamily="18" charset="0"/>
                      </a:endParaRPr>
                    </a:p>
                    <a:p>
                      <a:pPr marL="342900" indent="-342900" algn="l" fontAlgn="t">
                        <a:buFont typeface="+mj-lt"/>
                        <a:buAutoNum type="arabicPeriod"/>
                      </a:pPr>
                      <a:r>
                        <a:rPr lang="ru-RU" sz="1400" b="1" u="none" strike="noStrike" dirty="0" smtClean="0">
                          <a:solidFill>
                            <a:srgbClr val="00B050"/>
                          </a:solidFill>
                          <a:effectLst/>
                          <a:latin typeface="Times New Roman" pitchFamily="18" charset="0"/>
                          <a:cs typeface="Times New Roman" pitchFamily="18" charset="0"/>
                        </a:rPr>
                        <a:t>м.р. </a:t>
                      </a:r>
                      <a:r>
                        <a:rPr lang="ru-RU" sz="1400" b="1" u="none" strike="noStrike" dirty="0" err="1" smtClean="0">
                          <a:solidFill>
                            <a:srgbClr val="00B050"/>
                          </a:solidFill>
                          <a:effectLst/>
                          <a:latin typeface="Times New Roman" pitchFamily="18" charset="0"/>
                          <a:cs typeface="Times New Roman" pitchFamily="18" charset="0"/>
                        </a:rPr>
                        <a:t>Борский</a:t>
                      </a:r>
                      <a:endParaRPr lang="ru-RU" sz="1400" b="1" u="none" strike="noStrike" dirty="0" smtClean="0">
                        <a:solidFill>
                          <a:srgbClr val="00B050"/>
                        </a:solidFill>
                        <a:effectLst/>
                        <a:latin typeface="Times New Roman" pitchFamily="18" charset="0"/>
                        <a:cs typeface="Times New Roman" pitchFamily="18" charset="0"/>
                      </a:endParaRPr>
                    </a:p>
                    <a:p>
                      <a:pPr algn="l" fontAlgn="b"/>
                      <a:endParaRPr lang="ru-RU" sz="1400" b="1" i="0" u="none" strike="noStrike" dirty="0">
                        <a:solidFill>
                          <a:schemeClr val="tx1"/>
                        </a:solidFill>
                        <a:effectLst/>
                        <a:latin typeface="Times New Roman" pitchFamily="18" charset="0"/>
                        <a:cs typeface="Times New Roman"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r>
                        <a:rPr lang="ru-RU" sz="1400" b="1" u="none" strike="noStrike" dirty="0">
                          <a:solidFill>
                            <a:schemeClr val="tx1"/>
                          </a:solidFill>
                          <a:effectLst/>
                          <a:latin typeface="Times New Roman" pitchFamily="18" charset="0"/>
                          <a:cs typeface="Times New Roman" pitchFamily="18" charset="0"/>
                        </a:rPr>
                        <a:t> </a:t>
                      </a:r>
                      <a:endParaRPr lang="ru-RU" sz="1400" b="1" i="0" u="none" strike="noStrike" dirty="0" smtClean="0">
                        <a:solidFill>
                          <a:srgbClr val="00B050"/>
                        </a:solidFill>
                        <a:effectLst/>
                        <a:latin typeface="Times New Roman" pitchFamily="18" charset="0"/>
                        <a:cs typeface="Times New Roman" pitchFamily="18" charset="0"/>
                      </a:endParaRPr>
                    </a:p>
                    <a:p>
                      <a:pPr algn="l" fontAlgn="b"/>
                      <a:endParaRPr lang="ru-RU" sz="1400" b="1" i="0" u="none" strike="noStrike" dirty="0">
                        <a:solidFill>
                          <a:schemeClr val="tx1"/>
                        </a:solidFill>
                        <a:effectLst/>
                        <a:latin typeface="Times New Roman" pitchFamily="18" charset="0"/>
                        <a:cs typeface="Times New Roman"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r>
                        <a:rPr lang="ru-RU" sz="1400" b="1" u="none" strike="noStrike" dirty="0">
                          <a:solidFill>
                            <a:schemeClr val="tx1"/>
                          </a:solidFill>
                          <a:effectLst/>
                          <a:latin typeface="Times New Roman" pitchFamily="18" charset="0"/>
                          <a:cs typeface="Times New Roman" pitchFamily="18" charset="0"/>
                        </a:rPr>
                        <a:t> </a:t>
                      </a:r>
                      <a:endParaRPr lang="ru-RU" sz="1400" b="1" u="none" strike="noStrike" dirty="0" smtClean="0">
                        <a:solidFill>
                          <a:schemeClr val="tx1"/>
                        </a:solidFill>
                        <a:effectLst/>
                        <a:latin typeface="Times New Roman" pitchFamily="18" charset="0"/>
                        <a:cs typeface="Times New Roman"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solidFill>
                          <a:schemeClr val="tx1"/>
                        </a:solidFill>
                        <a:effectLst/>
                        <a:latin typeface="Times New Roman" pitchFamily="18" charset="0"/>
                        <a:cs typeface="Times New Roman"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solidFill>
                          <a:schemeClr val="tx1"/>
                        </a:solidFill>
                        <a:effectLst/>
                        <a:latin typeface="Times New Roman" pitchFamily="18" charset="0"/>
                        <a:cs typeface="Times New Roman"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solidFill>
                          <a:schemeClr val="tx1"/>
                        </a:solidFill>
                        <a:effectLst/>
                        <a:latin typeface="Times New Roman" pitchFamily="18" charset="0"/>
                        <a:cs typeface="Times New Roman"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solidFill>
                          <a:schemeClr val="tx1"/>
                        </a:solidFill>
                        <a:effectLst/>
                        <a:latin typeface="Times New Roman" pitchFamily="18" charset="0"/>
                        <a:cs typeface="Times New Roman"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u="none" strike="noStrike" dirty="0" smtClean="0">
                        <a:solidFill>
                          <a:schemeClr val="tx1"/>
                        </a:solidFill>
                        <a:effectLst/>
                        <a:latin typeface="Times New Roman" pitchFamily="18" charset="0"/>
                        <a:cs typeface="Times New Roman"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endParaRPr lang="ru-RU" sz="1400" b="1" i="0" u="none" strike="noStrike" dirty="0">
                        <a:solidFill>
                          <a:schemeClr val="tx1"/>
                        </a:solidFill>
                        <a:effectLst/>
                        <a:latin typeface="Times New Roman" pitchFamily="18" charset="0"/>
                        <a:cs typeface="Times New Roman" pitchFamily="18" charset="0"/>
                      </a:endParaRPr>
                    </a:p>
                    <a:p>
                      <a:pPr algn="l" fontAlgn="b"/>
                      <a:r>
                        <a:rPr lang="ru-RU" sz="1400" b="1" u="none" strike="noStrike" dirty="0">
                          <a:solidFill>
                            <a:schemeClr val="tx1"/>
                          </a:solidFill>
                          <a:effectLst/>
                          <a:latin typeface="Times New Roman" pitchFamily="18" charset="0"/>
                          <a:cs typeface="Times New Roman" pitchFamily="18" charset="0"/>
                        </a:rPr>
                        <a:t> </a:t>
                      </a:r>
                      <a:endParaRPr lang="ru-RU" sz="1400" b="1" i="0" u="none" strike="noStrike" dirty="0">
                        <a:solidFill>
                          <a:schemeClr val="tx1"/>
                        </a:solidFill>
                        <a:effectLst/>
                        <a:latin typeface="Times New Roman" pitchFamily="18" charset="0"/>
                        <a:cs typeface="Times New Roman" pitchFamily="18" charset="0"/>
                      </a:endParaRPr>
                    </a:p>
                    <a:p>
                      <a:pPr algn="l" fontAlgn="b"/>
                      <a:r>
                        <a:rPr lang="ru-RU" sz="1400" b="1" u="none" strike="noStrike" dirty="0">
                          <a:solidFill>
                            <a:schemeClr val="tx1"/>
                          </a:solidFill>
                          <a:effectLst/>
                          <a:latin typeface="Times New Roman" pitchFamily="18" charset="0"/>
                          <a:cs typeface="Times New Roman" pitchFamily="18" charset="0"/>
                        </a:rPr>
                        <a:t> </a:t>
                      </a:r>
                      <a:endParaRPr lang="ru-RU" sz="1400" b="1" i="0" u="none" strike="noStrike" dirty="0">
                        <a:solidFill>
                          <a:schemeClr val="tx1"/>
                        </a:solidFill>
                        <a:effectLst/>
                        <a:latin typeface="Times New Roman" pitchFamily="18" charset="0"/>
                        <a:cs typeface="Times New Roman" pitchFamily="18" charset="0"/>
                      </a:endParaRPr>
                    </a:p>
                  </a:txBody>
                  <a:tcPr marL="6277" marR="6277" marT="6277" marB="0">
                    <a:solidFill>
                      <a:schemeClr val="bg1">
                        <a:alpha val="75000"/>
                      </a:schemeClr>
                    </a:solidFill>
                  </a:tcPr>
                </a:tc>
                <a:extLst>
                  <a:ext uri="{0D108BD9-81ED-4DB2-BD59-A6C34878D82A}">
                    <a16:rowId xmlns="" xmlns:a16="http://schemas.microsoft.com/office/drawing/2014/main" val="1548508417"/>
                  </a:ext>
                </a:extLst>
              </a:tr>
            </a:tbl>
          </a:graphicData>
        </a:graphic>
      </p:graphicFrame>
      <p:graphicFrame>
        <p:nvGraphicFramePr>
          <p:cNvPr id="6" name="Таблица 5"/>
          <p:cNvGraphicFramePr>
            <a:graphicFrameLocks noGrp="1"/>
          </p:cNvGraphicFramePr>
          <p:nvPr/>
        </p:nvGraphicFramePr>
        <p:xfrm>
          <a:off x="428596" y="1000108"/>
          <a:ext cx="8225715" cy="370840"/>
        </p:xfrm>
        <a:graphic>
          <a:graphicData uri="http://schemas.openxmlformats.org/drawingml/2006/table">
            <a:tbl>
              <a:tblPr firstRow="1" bandRow="1">
                <a:effectLst>
                  <a:outerShdw blurRad="50800" dist="38100" dir="2700000" algn="tl" rotWithShape="0">
                    <a:schemeClr val="accent3">
                      <a:lumMod val="50000"/>
                      <a:alpha val="40000"/>
                    </a:schemeClr>
                  </a:outerShdw>
                </a:effectLst>
                <a:tableStyleId>{5C22544A-7EE6-4342-B048-85BDC9FD1C3A}</a:tableStyleId>
              </a:tblPr>
              <a:tblGrid>
                <a:gridCol w="2741905">
                  <a:extLst>
                    <a:ext uri="{9D8B030D-6E8A-4147-A177-3AD203B41FA5}">
                      <a16:colId xmlns="" xmlns:a16="http://schemas.microsoft.com/office/drawing/2014/main" val="4162094061"/>
                    </a:ext>
                  </a:extLst>
                </a:gridCol>
                <a:gridCol w="3011839">
                  <a:extLst>
                    <a:ext uri="{9D8B030D-6E8A-4147-A177-3AD203B41FA5}">
                      <a16:colId xmlns="" xmlns:a16="http://schemas.microsoft.com/office/drawing/2014/main" val="4011438258"/>
                    </a:ext>
                  </a:extLst>
                </a:gridCol>
                <a:gridCol w="2471971">
                  <a:extLst>
                    <a:ext uri="{9D8B030D-6E8A-4147-A177-3AD203B41FA5}">
                      <a16:colId xmlns="" xmlns:a16="http://schemas.microsoft.com/office/drawing/2014/main" val="428751941"/>
                    </a:ext>
                  </a:extLst>
                </a:gridCol>
              </a:tblGrid>
              <a:tr h="370840">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Увеличение показателей</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92D05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Стабильность </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FF00"/>
                    </a:solidFill>
                  </a:tcPr>
                </a:tc>
                <a:tc>
                  <a:txBody>
                    <a:bodyPr/>
                    <a:lstStyle/>
                    <a:p>
                      <a:pPr algn="ctr"/>
                      <a:r>
                        <a:rPr lang="ru-RU" sz="1400" b="1" kern="1200" dirty="0" smtClean="0">
                          <a:solidFill>
                            <a:schemeClr val="tx1"/>
                          </a:solidFill>
                          <a:effectLst/>
                          <a:latin typeface="Times New Roman" pitchFamily="18" charset="0"/>
                          <a:ea typeface="Calibri"/>
                          <a:cs typeface="Times New Roman" pitchFamily="18" charset="0"/>
                        </a:rPr>
                        <a:t>Снижение показателей</a:t>
                      </a:r>
                      <a:endParaRPr lang="ru-RU" sz="1400" b="1" kern="1200" dirty="0">
                        <a:solidFill>
                          <a:schemeClr val="tx1"/>
                        </a:solidFill>
                        <a:effectLst/>
                        <a:latin typeface="Times New Roman" pitchFamily="18" charset="0"/>
                        <a:ea typeface="Calibri"/>
                        <a:cs typeface="Times New Roman" pitchFamily="18" charset="0"/>
                      </a:endParaRPr>
                    </a:p>
                  </a:txBody>
                  <a:tcPr>
                    <a:solidFill>
                      <a:srgbClr val="FF0000"/>
                    </a:solidFill>
                  </a:tcPr>
                </a:tc>
                <a:extLst>
                  <a:ext uri="{0D108BD9-81ED-4DB2-BD59-A6C34878D82A}">
                    <a16:rowId xmlns="" xmlns:a16="http://schemas.microsoft.com/office/drawing/2014/main" val="2264829798"/>
                  </a:ext>
                </a:extLst>
              </a:tr>
            </a:tbl>
          </a:graphicData>
        </a:graphic>
      </p:graphicFrame>
      <p:pic>
        <p:nvPicPr>
          <p:cNvPr id="7" name="Рисунок 6" descr="b8b57a17e9698027df924423d11d1d2a02d41aea_598_700.jpg"/>
          <p:cNvPicPr>
            <a:picLocks noChangeAspect="1"/>
          </p:cNvPicPr>
          <p:nvPr/>
        </p:nvPicPr>
        <p:blipFill>
          <a:blip r:embed="rId2" cstate="print"/>
          <a:stretch>
            <a:fillRect/>
          </a:stretch>
        </p:blipFill>
        <p:spPr>
          <a:xfrm>
            <a:off x="7358082" y="4714884"/>
            <a:ext cx="1285884" cy="1874030"/>
          </a:xfrm>
          <a:prstGeom prst="rect">
            <a:avLst/>
          </a:prstGeom>
          <a:noFill/>
          <a:ln>
            <a:noFill/>
          </a:ln>
        </p:spPr>
      </p:pic>
    </p:spTree>
    <p:extLst>
      <p:ext uri="{BB962C8B-B14F-4D97-AF65-F5344CB8AC3E}">
        <p14:creationId xmlns="" xmlns:p14="http://schemas.microsoft.com/office/powerpoint/2010/main" val="1259087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3221</Words>
  <Application>Microsoft Office PowerPoint</Application>
  <PresentationFormat>Экран (4:3)</PresentationFormat>
  <Paragraphs>1314</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Слайд 1</vt:lpstr>
      <vt:lpstr>Слайд 2</vt:lpstr>
      <vt:lpstr>Сеть библиотек 2015-2016</vt:lpstr>
      <vt:lpstr>Сеть библиотек 2016-2017</vt:lpstr>
      <vt:lpstr>Юридический статус библиотек </vt:lpstr>
      <vt:lpstr>Сокращенный график (муниципальные районы)</vt:lpstr>
      <vt:lpstr>Основные показатели деятельности  Количество пользователей</vt:lpstr>
      <vt:lpstr>Основные показатели деятельности  Посещения </vt:lpstr>
      <vt:lpstr>Основные показатели деятельности  Книговыдача </vt:lpstr>
      <vt:lpstr>Охват библиотечным обслуживанием  (средний охват по городским округам – 26%)</vt:lpstr>
      <vt:lpstr>Охват библиотечным обслуживанием  (средний охват по муниципальным районам – 46%)  </vt:lpstr>
      <vt:lpstr>Средняя читаемость по городских округах  (средняя читаемость по городским округам – 20,8)</vt:lpstr>
      <vt:lpstr>Средняя читаемость по муниципальным районам  (средняя читаемость по муниципальным районам - 22,8)</vt:lpstr>
      <vt:lpstr>Средняя посещаемость по городским округам          (средняя посещаемость по городским округам - 7,5)</vt:lpstr>
      <vt:lpstr>Средняя посещаемость по муниципальным районам  (средняя посещаемость по муниципальным районам - 8,6)</vt:lpstr>
      <vt:lpstr>Наличие доступа к сети Интернет</vt:lpstr>
      <vt:lpstr>Оказание платных услуг (городские округа)</vt:lpstr>
      <vt:lpstr>Оказание платных услуг (муниципальные районы)</vt:lpstr>
      <vt:lpstr>Участие в корпоративном проекте  «Самарский каталог (СКат)» </vt:lpstr>
      <vt:lpstr>Доступ пользователей  к электронному каталогу библиотек</vt:lpstr>
      <vt:lpstr>Реализация стратегических планов формирования  библиотечных фондов</vt:lpstr>
      <vt:lpstr>Объем новых поступлений на 1000 жителей (норматив – 250 книг на 1000 жителей)</vt:lpstr>
      <vt:lpstr>Продвижение чтения</vt:lpstr>
      <vt:lpstr>Слайд 24</vt:lpstr>
      <vt:lpstr>Слайд 25</vt:lpstr>
      <vt:lpstr> Библиотечные кадры Квалификация персонала: образование сотрудников,  соответствующее требованиям профессионального стандарта (в %)  </vt:lpstr>
      <vt:lpstr> </vt:lpstr>
      <vt:lpstr>Библиотечные кадры Эффективный трудовой контракт (% заключенных контрактов с сотрудниками основного персонала по состоянию на 31.12.2017 года)</vt:lpstr>
      <vt:lpstr>Участие в профессиональных конкурсах  по городским округам (2015-2017 гг.)</vt:lpstr>
      <vt:lpstr>Участие в профессиональных конкурсах  по муниципальным районам (2015-2017 гг.)</vt:lpstr>
      <vt:lpstr>Средняя читаемость по детским библиотекам в муниципальных районах  (дети до 14 лет) 2017 год </vt:lpstr>
      <vt:lpstr>Средняя читаемость по детским библиотекам в городских округах  (дети до 14 лет)</vt:lpstr>
      <vt:lpstr>Средняя посещаемость по детским библиотекам в городских округах          (дети до 14 лет)</vt:lpstr>
      <vt:lpstr>Средняя посещаемость по детским библиотекам в муниципальных районах  (дети до 14 лет)</vt:lpstr>
      <vt:lpstr>Поступления новой детской литературы на 1 жителя-ребенка  (по муниципальным районам – 0,11; норматив – 0,25)</vt:lpstr>
      <vt:lpstr>Поступления новой детской литературы на 1 жителя-ребенка  (по городским округам – 0,04; норматив – 0,25)</vt:lpstr>
      <vt:lpstr>Доля фонда для детей до 14 лет в общем фонде библиотечной системы  (по муниципальным районам – 33,2 %; норматив – не менее 30 %)</vt:lpstr>
      <vt:lpstr>Доля фонда для детей до 14 лет в общем фонде  библиотечной системы  (по городским округам – 33,1 %; норматив – не менее 30 %)</vt:lpstr>
      <vt:lpstr>Слайд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Однодворцева Юлия Алексеевна</dc:creator>
  <cp:lastModifiedBy>u01133</cp:lastModifiedBy>
  <cp:revision>21</cp:revision>
  <dcterms:created xsi:type="dcterms:W3CDTF">2018-02-28T14:49:20Z</dcterms:created>
  <dcterms:modified xsi:type="dcterms:W3CDTF">2018-03-01T05:25:20Z</dcterms:modified>
</cp:coreProperties>
</file>